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5" r:id="rId2"/>
    <p:sldId id="276" r:id="rId3"/>
    <p:sldId id="296" r:id="rId4"/>
    <p:sldId id="278" r:id="rId5"/>
    <p:sldId id="282" r:id="rId6"/>
    <p:sldId id="280" r:id="rId7"/>
    <p:sldId id="283" r:id="rId8"/>
    <p:sldId id="297" r:id="rId9"/>
    <p:sldId id="298" r:id="rId10"/>
    <p:sldId id="299" r:id="rId11"/>
    <p:sldId id="264" r:id="rId12"/>
    <p:sldId id="263" r:id="rId13"/>
    <p:sldId id="265" r:id="rId14"/>
    <p:sldId id="267" r:id="rId15"/>
    <p:sldId id="272" r:id="rId16"/>
    <p:sldId id="300" r:id="rId17"/>
    <p:sldId id="268" r:id="rId18"/>
    <p:sldId id="269" r:id="rId19"/>
    <p:sldId id="273" r:id="rId20"/>
    <p:sldId id="270" r:id="rId21"/>
    <p:sldId id="302" r:id="rId22"/>
    <p:sldId id="301" r:id="rId23"/>
    <p:sldId id="28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F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4"/>
    <p:restoredTop sz="94719"/>
  </p:normalViewPr>
  <p:slideViewPr>
    <p:cSldViewPr snapToGrid="0">
      <p:cViewPr varScale="1">
        <p:scale>
          <a:sx n="108" d="100"/>
          <a:sy n="108" d="100"/>
        </p:scale>
        <p:origin x="8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C06769B3-FA65-704F-A7F1-16C8B7AC193A}"/>
              </a:ext>
            </a:extLst>
          </p:cNvPr>
          <p:cNvSpPr>
            <a:spLocks noGrp="1"/>
          </p:cNvSpPr>
          <p:nvPr>
            <p:ph type="subTitle" idx="1"/>
          </p:nvPr>
        </p:nvSpPr>
        <p:spPr>
          <a:xfrm>
            <a:off x="1524000" y="4501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7" name="Titel 6">
            <a:extLst>
              <a:ext uri="{FF2B5EF4-FFF2-40B4-BE49-F238E27FC236}">
                <a16:creationId xmlns:a16="http://schemas.microsoft.com/office/drawing/2014/main" id="{5EDB2716-D9CF-A340-A417-4D94014703CC}"/>
              </a:ext>
            </a:extLst>
          </p:cNvPr>
          <p:cNvSpPr>
            <a:spLocks noGrp="1"/>
          </p:cNvSpPr>
          <p:nvPr>
            <p:ph type="title"/>
          </p:nvPr>
        </p:nvSpPr>
        <p:spPr>
          <a:xfrm>
            <a:off x="838200" y="3038475"/>
            <a:ext cx="10515600" cy="1325563"/>
          </a:xfrm>
        </p:spPr>
        <p:txBody>
          <a:bodyPr/>
          <a:lstStyle>
            <a:lvl1pPr algn="ctr">
              <a:defRPr/>
            </a:lvl1pPr>
          </a:lstStyle>
          <a:p>
            <a:r>
              <a:rPr lang="nl-NL"/>
              <a:t>Klik om stijl te bewerken</a:t>
            </a:r>
          </a:p>
        </p:txBody>
      </p:sp>
      <p:grpSp>
        <p:nvGrpSpPr>
          <p:cNvPr id="10" name="Groep 9">
            <a:extLst>
              <a:ext uri="{FF2B5EF4-FFF2-40B4-BE49-F238E27FC236}">
                <a16:creationId xmlns:a16="http://schemas.microsoft.com/office/drawing/2014/main" id="{12C88B76-9591-804A-8AEB-7C5716584D63}"/>
              </a:ext>
            </a:extLst>
          </p:cNvPr>
          <p:cNvGrpSpPr/>
          <p:nvPr userDrawn="1"/>
        </p:nvGrpSpPr>
        <p:grpSpPr>
          <a:xfrm>
            <a:off x="4422825" y="0"/>
            <a:ext cx="3346350" cy="3346352"/>
            <a:chOff x="4422825" y="0"/>
            <a:chExt cx="3346350" cy="3346352"/>
          </a:xfrm>
        </p:grpSpPr>
        <p:pic>
          <p:nvPicPr>
            <p:cNvPr id="8" name="Picture 2">
              <a:extLst>
                <a:ext uri="{FF2B5EF4-FFF2-40B4-BE49-F238E27FC236}">
                  <a16:creationId xmlns:a16="http://schemas.microsoft.com/office/drawing/2014/main" id="{23289727-D3E7-F141-9F95-5A4905B3BA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2825" y="0"/>
              <a:ext cx="3346350" cy="334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al 8">
              <a:extLst>
                <a:ext uri="{FF2B5EF4-FFF2-40B4-BE49-F238E27FC236}">
                  <a16:creationId xmlns:a16="http://schemas.microsoft.com/office/drawing/2014/main" id="{84D51F8D-4284-1F42-9FBD-722E871EE2C3}"/>
                </a:ext>
              </a:extLst>
            </p:cNvPr>
            <p:cNvSpPr/>
            <p:nvPr userDrawn="1"/>
          </p:nvSpPr>
          <p:spPr>
            <a:xfrm>
              <a:off x="4763852" y="341028"/>
              <a:ext cx="2664296" cy="26642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56467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BFF10-6ABB-AB48-B351-DF0B961287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D22F0C4-7D2A-C74E-AF32-F0A302D417B4}"/>
              </a:ext>
            </a:extLst>
          </p:cNvPr>
          <p:cNvSpPr>
            <a:spLocks noGrp="1"/>
          </p:cNvSpPr>
          <p:nvPr>
            <p:ph idx="1"/>
          </p:nvPr>
        </p:nvSpPr>
        <p:spPr/>
        <p:txBody>
          <a:bodyPr/>
          <a:lstStyle>
            <a:lvl1pPr>
              <a:spcBef>
                <a:spcPts val="1800"/>
              </a:spcBef>
              <a:defRPr/>
            </a:lvl1pPr>
            <a:lvl2pPr>
              <a:spcBef>
                <a:spcPts val="1800"/>
              </a:spcBef>
              <a:defRPr/>
            </a:lvl2pPr>
            <a:lvl3pPr>
              <a:spcBef>
                <a:spcPts val="1800"/>
              </a:spcBef>
              <a:defRPr/>
            </a:lvl3pPr>
            <a:lvl4pPr>
              <a:spcBef>
                <a:spcPts val="1800"/>
              </a:spcBef>
              <a:defRPr/>
            </a:lvl4pPr>
            <a:lvl5pPr>
              <a:spcBef>
                <a:spcPts val="1800"/>
              </a:spcBef>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8158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el en 2 koloms object/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09094-759E-424D-B0DA-BEDD292D275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88F7F84-42CF-744C-812F-FBAD496B194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5D2B3D1-B574-E041-937F-30A27E52DF6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1399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Titel en 2 koloms intro object/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0C2A1-EDBE-EA45-81BF-F5637CFA650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DBEF6B6-803F-604E-8501-BD108E31CA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A180781-F1E5-E44F-BC2B-EAC424E5142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1D34C48-1451-194F-A62D-943AA33727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F3AA80F-1FF0-2C48-8FC0-2395FF07FFF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7112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FCD76-F533-2344-9720-44DAFE29705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46BF060-88EA-E94B-96F7-1E096B5AE3BF}"/>
              </a:ext>
            </a:extLst>
          </p:cNvPr>
          <p:cNvSpPr>
            <a:spLocks noGrp="1"/>
          </p:cNvSpPr>
          <p:nvPr>
            <p:ph type="body" idx="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10673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DC8C6-BC12-1C4C-B8E6-596B7D17764D}"/>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49452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co pag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86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1F65"/>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72542BA-4E6A-4A42-8068-4C300E431B14}"/>
              </a:ext>
            </a:extLst>
          </p:cNvPr>
          <p:cNvSpPr/>
          <p:nvPr userDrawn="1"/>
        </p:nvSpPr>
        <p:spPr>
          <a:xfrm>
            <a:off x="0" y="6309320"/>
            <a:ext cx="12192000" cy="548680"/>
          </a:xfrm>
          <a:prstGeom prst="rect">
            <a:avLst/>
          </a:prstGeom>
          <a:solidFill>
            <a:srgbClr val="8C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baseline="0">
              <a:solidFill>
                <a:schemeClr val="bg1"/>
              </a:solidFill>
            </a:endParaRPr>
          </a:p>
        </p:txBody>
      </p:sp>
      <p:sp>
        <p:nvSpPr>
          <p:cNvPr id="2" name="Tijdelijke aanduiding voor titel 1">
            <a:extLst>
              <a:ext uri="{FF2B5EF4-FFF2-40B4-BE49-F238E27FC236}">
                <a16:creationId xmlns:a16="http://schemas.microsoft.com/office/drawing/2014/main" id="{56D1C463-FEE6-4940-8179-8E1FC43354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9C648FC-B35E-C543-891A-05D052DFF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ADD2AFF8-758C-AE45-B69E-B239AA263B90}"/>
              </a:ext>
            </a:extLst>
          </p:cNvPr>
          <p:cNvSpPr>
            <a:spLocks noGrp="1"/>
          </p:cNvSpPr>
          <p:nvPr>
            <p:ph type="dt" sz="half" idx="2"/>
          </p:nvPr>
        </p:nvSpPr>
        <p:spPr>
          <a:xfrm>
            <a:off x="838200" y="6444476"/>
            <a:ext cx="2743200" cy="276999"/>
          </a:xfrm>
          <a:prstGeom prst="rect">
            <a:avLst/>
          </a:prstGeom>
        </p:spPr>
        <p:txBody>
          <a:bodyPr/>
          <a:lstStyle>
            <a:lvl1pPr>
              <a:defRPr sz="1200" baseline="0">
                <a:solidFill>
                  <a:schemeClr val="bg1"/>
                </a:solidFill>
              </a:defRPr>
            </a:lvl1pPr>
          </a:lstStyle>
          <a:p>
            <a:fld id="{E3D73854-B739-0D41-8585-7C7AD27E5E50}" type="datetimeFigureOut">
              <a:rPr lang="nl-NL" smtClean="0"/>
              <a:pPr/>
              <a:t>13-12-2021</a:t>
            </a:fld>
            <a:endParaRPr lang="nl-NL"/>
          </a:p>
        </p:txBody>
      </p:sp>
      <p:sp>
        <p:nvSpPr>
          <p:cNvPr id="8" name="Tijdelijke aanduiding voor voettekst 4">
            <a:extLst>
              <a:ext uri="{FF2B5EF4-FFF2-40B4-BE49-F238E27FC236}">
                <a16:creationId xmlns:a16="http://schemas.microsoft.com/office/drawing/2014/main" id="{85E3037E-1CE4-534B-B5E5-82124F8F6A2F}"/>
              </a:ext>
            </a:extLst>
          </p:cNvPr>
          <p:cNvSpPr>
            <a:spLocks noGrp="1"/>
          </p:cNvSpPr>
          <p:nvPr>
            <p:ph type="ftr" sz="quarter" idx="3"/>
          </p:nvPr>
        </p:nvSpPr>
        <p:spPr>
          <a:xfrm>
            <a:off x="4038600" y="6444476"/>
            <a:ext cx="4114800" cy="276999"/>
          </a:xfrm>
          <a:prstGeom prst="rect">
            <a:avLst/>
          </a:prstGeom>
        </p:spPr>
        <p:txBody>
          <a:bodyPr/>
          <a:lstStyle>
            <a:lvl1pPr>
              <a:defRPr sz="1200" baseline="0">
                <a:solidFill>
                  <a:schemeClr val="bg1"/>
                </a:solidFill>
              </a:defRPr>
            </a:lvl1pPr>
          </a:lstStyle>
          <a:p>
            <a:endParaRPr lang="nl-NL"/>
          </a:p>
        </p:txBody>
      </p:sp>
      <p:sp>
        <p:nvSpPr>
          <p:cNvPr id="9" name="Tijdelijke aanduiding voor dianummer 5">
            <a:extLst>
              <a:ext uri="{FF2B5EF4-FFF2-40B4-BE49-F238E27FC236}">
                <a16:creationId xmlns:a16="http://schemas.microsoft.com/office/drawing/2014/main" id="{FE9D6C53-7AED-4E4E-A8C2-4EEE69F36AE0}"/>
              </a:ext>
            </a:extLst>
          </p:cNvPr>
          <p:cNvSpPr>
            <a:spLocks noGrp="1"/>
          </p:cNvSpPr>
          <p:nvPr>
            <p:ph type="sldNum" sz="quarter" idx="4"/>
          </p:nvPr>
        </p:nvSpPr>
        <p:spPr>
          <a:xfrm>
            <a:off x="8610600" y="6444476"/>
            <a:ext cx="2743200" cy="276999"/>
          </a:xfrm>
          <a:prstGeom prst="rect">
            <a:avLst/>
          </a:prstGeom>
        </p:spPr>
        <p:txBody>
          <a:bodyPr/>
          <a:lstStyle>
            <a:lvl1pPr>
              <a:defRPr sz="1200" baseline="0">
                <a:solidFill>
                  <a:schemeClr val="bg1"/>
                </a:solidFill>
              </a:defRPr>
            </a:lvl1pPr>
          </a:lstStyle>
          <a:p>
            <a:fld id="{D57602C9-42E2-8C4A-B1A1-BA9CE6026DC1}" type="slidenum">
              <a:rPr lang="nl-NL" smtClean="0"/>
              <a:pPr/>
              <a:t>‹nr.›</a:t>
            </a:fld>
            <a:endParaRPr lang="nl-NL"/>
          </a:p>
        </p:txBody>
      </p:sp>
    </p:spTree>
    <p:extLst>
      <p:ext uri="{BB962C8B-B14F-4D97-AF65-F5344CB8AC3E}">
        <p14:creationId xmlns:p14="http://schemas.microsoft.com/office/powerpoint/2010/main" val="727451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 id="2147483655" r:id="rId7"/>
  </p:sldLayoutIdLst>
  <p:txStyles>
    <p:titleStyle>
      <a:lvl1pPr algn="l" defTabSz="914400" rtl="0" eaLnBrk="1" latinLnBrk="0" hangingPunct="1">
        <a:lnSpc>
          <a:spcPct val="90000"/>
        </a:lnSpc>
        <a:spcBef>
          <a:spcPct val="0"/>
        </a:spcBef>
        <a:buNone/>
        <a:defRPr sz="4000" b="1" i="0" kern="1200" baseline="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l.ravesteijn@ccz.n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r.kootstra@ccz.nu" TargetMode="External"/><Relationship Id="rId2" Type="http://schemas.openxmlformats.org/officeDocument/2006/relationships/hyperlink" Target="mailto:secretariaat@ccz.n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TAm8oeLPNxA?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7F50521-D5C0-7245-96B6-BB029891B3DC}"/>
              </a:ext>
            </a:extLst>
          </p:cNvPr>
          <p:cNvSpPr>
            <a:spLocks noGrp="1"/>
          </p:cNvSpPr>
          <p:nvPr>
            <p:ph type="subTitle" idx="1"/>
          </p:nvPr>
        </p:nvSpPr>
        <p:spPr/>
        <p:txBody>
          <a:bodyPr/>
          <a:lstStyle/>
          <a:p>
            <a:r>
              <a:rPr lang="nl-NL" dirty="0"/>
              <a:t>Maandag 13 december 2021</a:t>
            </a:r>
          </a:p>
        </p:txBody>
      </p:sp>
      <p:sp>
        <p:nvSpPr>
          <p:cNvPr id="2" name="Titel 1">
            <a:extLst>
              <a:ext uri="{FF2B5EF4-FFF2-40B4-BE49-F238E27FC236}">
                <a16:creationId xmlns:a16="http://schemas.microsoft.com/office/drawing/2014/main" id="{C78A8E11-E242-3543-B7AD-37282AFC6FA8}"/>
              </a:ext>
            </a:extLst>
          </p:cNvPr>
          <p:cNvSpPr>
            <a:spLocks noGrp="1"/>
          </p:cNvSpPr>
          <p:nvPr>
            <p:ph type="title"/>
          </p:nvPr>
        </p:nvSpPr>
        <p:spPr>
          <a:xfrm>
            <a:off x="838200" y="3175635"/>
            <a:ext cx="10515600" cy="1325563"/>
          </a:xfrm>
        </p:spPr>
        <p:txBody>
          <a:bodyPr>
            <a:normAutofit/>
          </a:bodyPr>
          <a:lstStyle/>
          <a:p>
            <a:r>
              <a:rPr lang="nl-NL" dirty="0"/>
              <a:t>Welkom op de informatieavond </a:t>
            </a:r>
            <a:br>
              <a:rPr lang="nl-NL" dirty="0"/>
            </a:br>
            <a:r>
              <a:rPr lang="nl-NL" dirty="0"/>
              <a:t>Christelijk College Zeist</a:t>
            </a:r>
          </a:p>
        </p:txBody>
      </p:sp>
    </p:spTree>
    <p:extLst>
      <p:ext uri="{BB962C8B-B14F-4D97-AF65-F5344CB8AC3E}">
        <p14:creationId xmlns:p14="http://schemas.microsoft.com/office/powerpoint/2010/main" val="1239155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20892" b="21700"/>
          <a:stretch/>
        </p:blipFill>
        <p:spPr>
          <a:xfrm>
            <a:off x="4749894" y="776072"/>
            <a:ext cx="3573785" cy="2652929"/>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55232" y="1196985"/>
            <a:ext cx="3367306" cy="2525480"/>
          </a:xfrm>
          <a:prstGeom prst="rect">
            <a:avLst/>
          </a:prstGeom>
        </p:spPr>
      </p:pic>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l="4198" t="622" r="27025" b="10486"/>
          <a:stretch/>
        </p:blipFill>
        <p:spPr>
          <a:xfrm rot="5400000">
            <a:off x="936538" y="829909"/>
            <a:ext cx="3514728" cy="3407054"/>
          </a:xfrm>
          <a:prstGeom prst="rect">
            <a:avLst/>
          </a:prstGeom>
        </p:spPr>
      </p:pic>
    </p:spTree>
    <p:extLst>
      <p:ext uri="{BB962C8B-B14F-4D97-AF65-F5344CB8AC3E}">
        <p14:creationId xmlns:p14="http://schemas.microsoft.com/office/powerpoint/2010/main" val="38879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AVO vakken</a:t>
            </a:r>
          </a:p>
        </p:txBody>
      </p:sp>
      <p:sp>
        <p:nvSpPr>
          <p:cNvPr id="3" name="Tijdelijke aanduiding voor inhoud 2"/>
          <p:cNvSpPr>
            <a:spLocks noGrp="1"/>
          </p:cNvSpPr>
          <p:nvPr>
            <p:ph sz="half" idx="1"/>
          </p:nvPr>
        </p:nvSpPr>
        <p:spPr/>
        <p:txBody>
          <a:bodyPr>
            <a:noAutofit/>
          </a:bodyPr>
          <a:lstStyle/>
          <a:p>
            <a:r>
              <a:rPr lang="nl-NL" sz="2400" dirty="0"/>
              <a:t>Nederlands</a:t>
            </a:r>
          </a:p>
          <a:p>
            <a:r>
              <a:rPr lang="nl-NL" sz="2400" dirty="0"/>
              <a:t>wiskunde</a:t>
            </a:r>
          </a:p>
          <a:p>
            <a:r>
              <a:rPr lang="nl-NL" sz="2400" dirty="0"/>
              <a:t>rekenen</a:t>
            </a:r>
          </a:p>
          <a:p>
            <a:r>
              <a:rPr lang="nl-NL" sz="2400" dirty="0"/>
              <a:t>Engels</a:t>
            </a:r>
          </a:p>
          <a:p>
            <a:r>
              <a:rPr lang="nl-NL" sz="2400" dirty="0"/>
              <a:t>biologie</a:t>
            </a:r>
          </a:p>
          <a:p>
            <a:r>
              <a:rPr lang="nl-NL" sz="2400" dirty="0"/>
              <a:t>mens &amp; maatschappij</a:t>
            </a:r>
          </a:p>
          <a:p>
            <a:r>
              <a:rPr lang="nl-NL" sz="2400" dirty="0"/>
              <a:t>economie</a:t>
            </a:r>
          </a:p>
          <a:p>
            <a:endParaRPr lang="nl-NL" sz="2400" dirty="0"/>
          </a:p>
        </p:txBody>
      </p:sp>
      <p:sp>
        <p:nvSpPr>
          <p:cNvPr id="5" name="Tijdelijke aanduiding voor inhoud 4">
            <a:extLst>
              <a:ext uri="{FF2B5EF4-FFF2-40B4-BE49-F238E27FC236}">
                <a16:creationId xmlns:a16="http://schemas.microsoft.com/office/drawing/2014/main" id="{E0B6CB2A-7EC5-7744-A316-78ED6245126D}"/>
              </a:ext>
            </a:extLst>
          </p:cNvPr>
          <p:cNvSpPr>
            <a:spLocks noGrp="1"/>
          </p:cNvSpPr>
          <p:nvPr>
            <p:ph sz="half" idx="2"/>
          </p:nvPr>
        </p:nvSpPr>
        <p:spPr/>
        <p:txBody>
          <a:bodyPr>
            <a:normAutofit/>
          </a:bodyPr>
          <a:lstStyle/>
          <a:p>
            <a:r>
              <a:rPr lang="nl-NL" sz="2400" dirty="0"/>
              <a:t>ICT</a:t>
            </a:r>
          </a:p>
          <a:p>
            <a:r>
              <a:rPr lang="nl-NL" sz="2400" dirty="0"/>
              <a:t>LOB </a:t>
            </a:r>
          </a:p>
        </p:txBody>
      </p:sp>
      <p:sp>
        <p:nvSpPr>
          <p:cNvPr id="4" name="Ovale toelichting 3"/>
          <p:cNvSpPr/>
          <p:nvPr/>
        </p:nvSpPr>
        <p:spPr>
          <a:xfrm>
            <a:off x="7084382" y="681038"/>
            <a:ext cx="2743200" cy="16005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200" dirty="0">
                <a:ea typeface="Calibri" charset="0"/>
                <a:cs typeface="Times New Roman" charset="0"/>
              </a:rPr>
              <a:t>Loopbaan Oriëntatie Begeleiding</a:t>
            </a:r>
            <a:endParaRPr lang="nl-NL" sz="1200" dirty="0">
              <a:ea typeface="Calibri" charset="0"/>
              <a:cs typeface="Times New Roman" charset="0"/>
            </a:endParaRPr>
          </a:p>
        </p:txBody>
      </p:sp>
    </p:spTree>
    <p:extLst>
      <p:ext uri="{BB962C8B-B14F-4D97-AF65-F5344CB8AC3E}">
        <p14:creationId xmlns:p14="http://schemas.microsoft.com/office/powerpoint/2010/main" val="101508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6424" y="365125"/>
            <a:ext cx="9477375" cy="1325563"/>
          </a:xfrm>
        </p:spPr>
        <p:txBody>
          <a:bodyPr/>
          <a:lstStyle/>
          <a:p>
            <a:r>
              <a:rPr lang="nl-NL" dirty="0"/>
              <a:t>Lesrooster</a:t>
            </a:r>
          </a:p>
        </p:txBody>
      </p:sp>
      <p:pic>
        <p:nvPicPr>
          <p:cNvPr id="8" name="Tijdelijke aanduiding voor inhoud 7" descr="Afbeelding met tekst, kast, schermafbeelding&#10;&#10;Automatisch gegenereerde beschrijving">
            <a:extLst>
              <a:ext uri="{FF2B5EF4-FFF2-40B4-BE49-F238E27FC236}">
                <a16:creationId xmlns:a16="http://schemas.microsoft.com/office/drawing/2014/main" id="{C2CC3284-3418-4A4F-8590-5811735CDE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102570"/>
            <a:ext cx="8229600" cy="3521222"/>
          </a:xfrm>
        </p:spPr>
      </p:pic>
      <p:sp>
        <p:nvSpPr>
          <p:cNvPr id="3" name="Tekstvak 2">
            <a:extLst>
              <a:ext uri="{FF2B5EF4-FFF2-40B4-BE49-F238E27FC236}">
                <a16:creationId xmlns:a16="http://schemas.microsoft.com/office/drawing/2014/main" id="{C93255E0-774C-AC47-9287-3BC3AA2BB435}"/>
              </a:ext>
            </a:extLst>
          </p:cNvPr>
          <p:cNvSpPr txBox="1"/>
          <p:nvPr/>
        </p:nvSpPr>
        <p:spPr>
          <a:xfrm>
            <a:off x="7719419" y="653874"/>
            <a:ext cx="2876153" cy="707886"/>
          </a:xfrm>
          <a:prstGeom prst="rect">
            <a:avLst/>
          </a:prstGeom>
          <a:noFill/>
        </p:spPr>
        <p:txBody>
          <a:bodyPr wrap="square" rtlCol="0">
            <a:spAutoFit/>
          </a:bodyPr>
          <a:lstStyle/>
          <a:p>
            <a:r>
              <a:rPr lang="nl-NL" sz="4000" b="1" dirty="0">
                <a:solidFill>
                  <a:schemeClr val="bg1"/>
                </a:solidFill>
                <a:latin typeface="Calibri" panose="020F0502020204030204" pitchFamily="34" charset="0"/>
                <a:cs typeface="Calibri" panose="020F0502020204030204" pitchFamily="34" charset="0"/>
              </a:rPr>
              <a:t>45 minuten</a:t>
            </a:r>
          </a:p>
        </p:txBody>
      </p:sp>
      <p:sp>
        <p:nvSpPr>
          <p:cNvPr id="10" name="Tekstvak 9">
            <a:extLst>
              <a:ext uri="{FF2B5EF4-FFF2-40B4-BE49-F238E27FC236}">
                <a16:creationId xmlns:a16="http://schemas.microsoft.com/office/drawing/2014/main" id="{6AA46BFA-0450-4640-B3EC-C35BE2E59CE9}"/>
              </a:ext>
            </a:extLst>
          </p:cNvPr>
          <p:cNvSpPr txBox="1"/>
          <p:nvPr/>
        </p:nvSpPr>
        <p:spPr>
          <a:xfrm>
            <a:off x="428168" y="2627272"/>
            <a:ext cx="2520280"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FLEX uur</a:t>
            </a:r>
          </a:p>
        </p:txBody>
      </p:sp>
      <p:sp>
        <p:nvSpPr>
          <p:cNvPr id="4" name="Pijl omlaag 3">
            <a:extLst>
              <a:ext uri="{FF2B5EF4-FFF2-40B4-BE49-F238E27FC236}">
                <a16:creationId xmlns:a16="http://schemas.microsoft.com/office/drawing/2014/main" id="{AE22CECD-0D60-DF45-B852-3A8635F054AE}"/>
              </a:ext>
            </a:extLst>
          </p:cNvPr>
          <p:cNvSpPr/>
          <p:nvPr/>
        </p:nvSpPr>
        <p:spPr>
          <a:xfrm rot="16200000">
            <a:off x="1942371" y="2242819"/>
            <a:ext cx="304800" cy="1138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F51FF27F-52F1-F040-9538-C5E9144E3710}"/>
              </a:ext>
            </a:extLst>
          </p:cNvPr>
          <p:cNvSpPr txBox="1"/>
          <p:nvPr/>
        </p:nvSpPr>
        <p:spPr>
          <a:xfrm>
            <a:off x="10837068" y="5235410"/>
            <a:ext cx="1219522"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FLEX uur</a:t>
            </a:r>
          </a:p>
        </p:txBody>
      </p:sp>
      <p:sp>
        <p:nvSpPr>
          <p:cNvPr id="14" name="Pijl omlaag 13">
            <a:extLst>
              <a:ext uri="{FF2B5EF4-FFF2-40B4-BE49-F238E27FC236}">
                <a16:creationId xmlns:a16="http://schemas.microsoft.com/office/drawing/2014/main" id="{97302BCC-38AB-AA48-BEDC-B211F547C256}"/>
              </a:ext>
            </a:extLst>
          </p:cNvPr>
          <p:cNvSpPr/>
          <p:nvPr/>
        </p:nvSpPr>
        <p:spPr>
          <a:xfrm rot="5400000">
            <a:off x="10058399" y="4837742"/>
            <a:ext cx="304800" cy="1138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980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Praktijkvakken</a:t>
            </a:r>
          </a:p>
        </p:txBody>
      </p:sp>
      <p:sp>
        <p:nvSpPr>
          <p:cNvPr id="3" name="Tijdelijke aanduiding voor inhoud 2"/>
          <p:cNvSpPr>
            <a:spLocks noGrp="1"/>
          </p:cNvSpPr>
          <p:nvPr>
            <p:ph idx="1"/>
          </p:nvPr>
        </p:nvSpPr>
        <p:spPr>
          <a:xfrm>
            <a:off x="838200" y="1825625"/>
            <a:ext cx="10515600" cy="4146550"/>
          </a:xfrm>
        </p:spPr>
        <p:txBody>
          <a:bodyPr>
            <a:normAutofit fontScale="92500" lnSpcReduction="20000"/>
          </a:bodyPr>
          <a:lstStyle/>
          <a:p>
            <a:r>
              <a:rPr lang="nl-NL" sz="2400" dirty="0"/>
              <a:t>Dienstverlening &amp; Producten</a:t>
            </a:r>
          </a:p>
          <a:p>
            <a:r>
              <a:rPr lang="nl-NL" sz="2400" dirty="0"/>
              <a:t>Zorg &amp; Welzijn</a:t>
            </a:r>
          </a:p>
          <a:p>
            <a:r>
              <a:rPr lang="nl-NL" sz="2400" dirty="0"/>
              <a:t>Techniek</a:t>
            </a:r>
          </a:p>
          <a:p>
            <a:r>
              <a:rPr lang="nl-NL" sz="2400" dirty="0"/>
              <a:t>Koken</a:t>
            </a:r>
          </a:p>
          <a:p>
            <a:r>
              <a:rPr lang="nl-NL" sz="2400" dirty="0"/>
              <a:t>Mediavaardigheden</a:t>
            </a:r>
          </a:p>
          <a:p>
            <a:r>
              <a:rPr lang="nl-NL" sz="2400" dirty="0"/>
              <a:t>Lichamelijke opvoeding</a:t>
            </a:r>
          </a:p>
          <a:p>
            <a:r>
              <a:rPr lang="nl-NL" sz="2400" dirty="0"/>
              <a:t>Beeldende vorming</a:t>
            </a:r>
          </a:p>
          <a:p>
            <a:r>
              <a:rPr lang="nl-NL" sz="2400" dirty="0"/>
              <a:t>ICT</a:t>
            </a:r>
          </a:p>
          <a:p>
            <a:r>
              <a:rPr lang="nl-NL" sz="2400" dirty="0"/>
              <a:t>Wandelproject (klas 2)</a:t>
            </a:r>
          </a:p>
        </p:txBody>
      </p:sp>
    </p:spTree>
    <p:extLst>
      <p:ext uri="{BB962C8B-B14F-4D97-AF65-F5344CB8AC3E}">
        <p14:creationId xmlns:p14="http://schemas.microsoft.com/office/powerpoint/2010/main" val="1556059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16170-8159-C742-A190-5754885B7AA3}"/>
              </a:ext>
            </a:extLst>
          </p:cNvPr>
          <p:cNvSpPr>
            <a:spLocks noGrp="1"/>
          </p:cNvSpPr>
          <p:nvPr>
            <p:ph type="title"/>
          </p:nvPr>
        </p:nvSpPr>
        <p:spPr>
          <a:xfrm>
            <a:off x="831850" y="1709738"/>
            <a:ext cx="10515600" cy="3100387"/>
          </a:xfrm>
        </p:spPr>
        <p:txBody>
          <a:bodyPr>
            <a:normAutofit/>
          </a:bodyPr>
          <a:lstStyle/>
          <a:p>
            <a:r>
              <a:rPr lang="nl-NL" sz="4000" dirty="0"/>
              <a:t>Leren door te doen</a:t>
            </a:r>
            <a:br>
              <a:rPr lang="nl-NL" sz="4000" dirty="0"/>
            </a:br>
            <a:br>
              <a:rPr lang="nl-NL" sz="4000" dirty="0"/>
            </a:br>
            <a:r>
              <a:rPr lang="nl-NL" sz="4000" dirty="0"/>
              <a:t>Leren door te ontdekken</a:t>
            </a:r>
            <a:br>
              <a:rPr lang="nl-NL" sz="4000" dirty="0"/>
            </a:br>
            <a:br>
              <a:rPr lang="nl-NL" sz="4000" dirty="0"/>
            </a:br>
            <a:r>
              <a:rPr lang="nl-NL" sz="4000" dirty="0"/>
              <a:t>Leren door te beleven</a:t>
            </a:r>
          </a:p>
        </p:txBody>
      </p:sp>
    </p:spTree>
    <p:extLst>
      <p:ext uri="{BB962C8B-B14F-4D97-AF65-F5344CB8AC3E}">
        <p14:creationId xmlns:p14="http://schemas.microsoft.com/office/powerpoint/2010/main" val="1521544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iPad onderwijs</a:t>
            </a:r>
          </a:p>
        </p:txBody>
      </p:sp>
      <p:sp>
        <p:nvSpPr>
          <p:cNvPr id="3" name="Tijdelijke aanduiding voor inhoud 2"/>
          <p:cNvSpPr>
            <a:spLocks noGrp="1"/>
          </p:cNvSpPr>
          <p:nvPr>
            <p:ph idx="1"/>
          </p:nvPr>
        </p:nvSpPr>
        <p:spPr/>
        <p:txBody>
          <a:bodyPr>
            <a:normAutofit/>
          </a:bodyPr>
          <a:lstStyle/>
          <a:p>
            <a:r>
              <a:rPr lang="nl-NL" sz="2400" dirty="0"/>
              <a:t>Geen boeken achter glas</a:t>
            </a:r>
          </a:p>
          <a:p>
            <a:r>
              <a:rPr lang="nl-NL" sz="2400" dirty="0"/>
              <a:t>Actieve lessen</a:t>
            </a:r>
          </a:p>
          <a:p>
            <a:r>
              <a:rPr lang="nl-NL" sz="2400" dirty="0"/>
              <a:t>Creatieve omgeving</a:t>
            </a:r>
          </a:p>
          <a:p>
            <a:r>
              <a:rPr lang="nl-NL" sz="2400" dirty="0"/>
              <a:t>Beheren van de iPads </a:t>
            </a:r>
          </a:p>
          <a:p>
            <a:r>
              <a:rPr lang="nl-NL" sz="2400" dirty="0"/>
              <a:t>Eigen netwerk = gesloten omgeving</a:t>
            </a:r>
          </a:p>
        </p:txBody>
      </p:sp>
      <p:pic>
        <p:nvPicPr>
          <p:cNvPr id="1026" name="Picture 2" descr="iPad – iPhone-doctor">
            <a:extLst>
              <a:ext uri="{FF2B5EF4-FFF2-40B4-BE49-F238E27FC236}">
                <a16:creationId xmlns:a16="http://schemas.microsoft.com/office/drawing/2014/main" id="{BAE75362-F50F-1B48-8A73-1B7F2EE17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1523999"/>
            <a:ext cx="2510536"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75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6A04D88-59E7-4043-B727-99775C82579F}"/>
              </a:ext>
            </a:extLst>
          </p:cNvPr>
          <p:cNvSpPr>
            <a:spLocks noGrp="1"/>
          </p:cNvSpPr>
          <p:nvPr>
            <p:ph type="title"/>
          </p:nvPr>
        </p:nvSpPr>
        <p:spPr/>
        <p:txBody>
          <a:bodyPr/>
          <a:lstStyle/>
          <a:p>
            <a:r>
              <a:rPr lang="nl-NL" dirty="0"/>
              <a:t>CCZ APP</a:t>
            </a:r>
          </a:p>
        </p:txBody>
      </p:sp>
      <p:sp>
        <p:nvSpPr>
          <p:cNvPr id="7" name="Tijdelijke aanduiding voor inhoud 6">
            <a:extLst>
              <a:ext uri="{FF2B5EF4-FFF2-40B4-BE49-F238E27FC236}">
                <a16:creationId xmlns:a16="http://schemas.microsoft.com/office/drawing/2014/main" id="{F062B7A7-B7E8-CD44-82AC-C057FEBE3166}"/>
              </a:ext>
            </a:extLst>
          </p:cNvPr>
          <p:cNvSpPr>
            <a:spLocks noGrp="1"/>
          </p:cNvSpPr>
          <p:nvPr>
            <p:ph idx="1"/>
          </p:nvPr>
        </p:nvSpPr>
        <p:spPr/>
        <p:txBody>
          <a:bodyPr>
            <a:normAutofit/>
          </a:bodyPr>
          <a:lstStyle/>
          <a:p>
            <a:r>
              <a:rPr lang="nl-NL" sz="2400" dirty="0"/>
              <a:t>Zelf beheren flexuren</a:t>
            </a:r>
          </a:p>
          <a:p>
            <a:endParaRPr lang="nl-NL" sz="2400" dirty="0"/>
          </a:p>
          <a:p>
            <a:pPr marL="0" indent="0">
              <a:buNone/>
            </a:pPr>
            <a:r>
              <a:rPr lang="nl-NL" sz="2400" dirty="0"/>
              <a:t>In de toekomst</a:t>
            </a:r>
          </a:p>
          <a:p>
            <a:r>
              <a:rPr lang="nl-NL" sz="2400" dirty="0"/>
              <a:t>Rooster</a:t>
            </a:r>
          </a:p>
          <a:p>
            <a:r>
              <a:rPr lang="nl-NL" sz="2400" dirty="0"/>
              <a:t>Huiswerk</a:t>
            </a:r>
          </a:p>
        </p:txBody>
      </p:sp>
      <p:pic>
        <p:nvPicPr>
          <p:cNvPr id="5" name="WhatsApp Video 2021-12-09 at 14.25.54 (1)">
            <a:hlinkClick r:id="" action="ppaction://media"/>
            <a:extLst>
              <a:ext uri="{FF2B5EF4-FFF2-40B4-BE49-F238E27FC236}">
                <a16:creationId xmlns:a16="http://schemas.microsoft.com/office/drawing/2014/main" id="{267F6722-218A-4419-AAE4-0E036A7C985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050264" y="679875"/>
            <a:ext cx="3510232" cy="5014617"/>
          </a:xfrm>
          <a:prstGeom prst="rect">
            <a:avLst/>
          </a:prstGeom>
        </p:spPr>
      </p:pic>
    </p:spTree>
    <p:extLst>
      <p:ext uri="{BB962C8B-B14F-4D97-AF65-F5344CB8AC3E}">
        <p14:creationId xmlns:p14="http://schemas.microsoft.com/office/powerpoint/2010/main" val="10431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Loopbaan CCZ</a:t>
            </a:r>
          </a:p>
        </p:txBody>
      </p:sp>
      <p:sp>
        <p:nvSpPr>
          <p:cNvPr id="3" name="Tijdelijke aanduiding voor inhoud 2"/>
          <p:cNvSpPr>
            <a:spLocks noGrp="1"/>
          </p:cNvSpPr>
          <p:nvPr>
            <p:ph idx="1"/>
          </p:nvPr>
        </p:nvSpPr>
        <p:spPr/>
        <p:txBody>
          <a:bodyPr>
            <a:normAutofit/>
          </a:bodyPr>
          <a:lstStyle/>
          <a:p>
            <a:r>
              <a:rPr lang="nl-NL" sz="2400" dirty="0"/>
              <a:t>Klas 1 en 2 </a:t>
            </a:r>
          </a:p>
          <a:p>
            <a:r>
              <a:rPr lang="nl-NL" sz="2400" dirty="0"/>
              <a:t>Eind klas 2 keuze profiel bovenbouw:</a:t>
            </a:r>
          </a:p>
          <a:p>
            <a:pPr marL="0" indent="0" algn="ctr">
              <a:buNone/>
            </a:pPr>
            <a:r>
              <a:rPr lang="nl-NL" sz="2400" dirty="0"/>
              <a:t>Dienstverlening &amp; Producten </a:t>
            </a:r>
          </a:p>
          <a:p>
            <a:pPr marL="0" indent="0" algn="ctr">
              <a:buNone/>
            </a:pPr>
            <a:r>
              <a:rPr lang="nl-NL" sz="2400" dirty="0"/>
              <a:t>of </a:t>
            </a:r>
          </a:p>
          <a:p>
            <a:pPr marL="0" indent="0" algn="ctr">
              <a:buNone/>
            </a:pPr>
            <a:r>
              <a:rPr lang="nl-NL" sz="2400" dirty="0"/>
              <a:t>Zorg &amp; Welzijn</a:t>
            </a:r>
          </a:p>
        </p:txBody>
      </p:sp>
      <p:sp>
        <p:nvSpPr>
          <p:cNvPr id="7" name="Tekstvak 6"/>
          <p:cNvSpPr txBox="1"/>
          <p:nvPr/>
        </p:nvSpPr>
        <p:spPr>
          <a:xfrm>
            <a:off x="2207568" y="4201516"/>
            <a:ext cx="2232248" cy="923330"/>
          </a:xfrm>
          <a:prstGeom prst="rect">
            <a:avLst/>
          </a:prstGeom>
          <a:noFill/>
        </p:spPr>
        <p:txBody>
          <a:bodyPr wrap="square" rtlCol="0">
            <a:spAutoFit/>
          </a:bodyPr>
          <a:lstStyle/>
          <a:p>
            <a:pPr algn="ctr"/>
            <a:r>
              <a:rPr lang="nl-NL" dirty="0">
                <a:solidFill>
                  <a:schemeClr val="bg1"/>
                </a:solidFill>
              </a:rPr>
              <a:t>wiskunde</a:t>
            </a:r>
          </a:p>
          <a:p>
            <a:pPr algn="ctr"/>
            <a:r>
              <a:rPr lang="nl-NL" dirty="0">
                <a:solidFill>
                  <a:schemeClr val="bg1"/>
                </a:solidFill>
              </a:rPr>
              <a:t>Of </a:t>
            </a:r>
          </a:p>
          <a:p>
            <a:pPr algn="ctr"/>
            <a:r>
              <a:rPr lang="nl-NL" dirty="0">
                <a:solidFill>
                  <a:schemeClr val="bg1"/>
                </a:solidFill>
              </a:rPr>
              <a:t>biologie</a:t>
            </a:r>
          </a:p>
        </p:txBody>
      </p:sp>
      <p:sp>
        <p:nvSpPr>
          <p:cNvPr id="10" name="Tekstvak 9"/>
          <p:cNvSpPr txBox="1"/>
          <p:nvPr/>
        </p:nvSpPr>
        <p:spPr>
          <a:xfrm>
            <a:off x="7896200" y="4201516"/>
            <a:ext cx="2088232" cy="923330"/>
          </a:xfrm>
          <a:prstGeom prst="rect">
            <a:avLst/>
          </a:prstGeom>
          <a:noFill/>
        </p:spPr>
        <p:txBody>
          <a:bodyPr wrap="square" rtlCol="0">
            <a:spAutoFit/>
          </a:bodyPr>
          <a:lstStyle/>
          <a:p>
            <a:pPr algn="ctr"/>
            <a:r>
              <a:rPr lang="nl-NL" dirty="0">
                <a:solidFill>
                  <a:schemeClr val="bg1"/>
                </a:solidFill>
              </a:rPr>
              <a:t>wiskunde </a:t>
            </a:r>
          </a:p>
          <a:p>
            <a:pPr algn="ctr"/>
            <a:r>
              <a:rPr lang="nl-NL" dirty="0">
                <a:solidFill>
                  <a:schemeClr val="bg1"/>
                </a:solidFill>
              </a:rPr>
              <a:t>Of </a:t>
            </a:r>
          </a:p>
          <a:p>
            <a:pPr algn="ctr"/>
            <a:r>
              <a:rPr lang="nl-NL" dirty="0">
                <a:solidFill>
                  <a:schemeClr val="bg1"/>
                </a:solidFill>
              </a:rPr>
              <a:t>maatschappijkunde</a:t>
            </a:r>
          </a:p>
        </p:txBody>
      </p:sp>
      <p:sp>
        <p:nvSpPr>
          <p:cNvPr id="4" name="Tekstvak 3">
            <a:extLst>
              <a:ext uri="{FF2B5EF4-FFF2-40B4-BE49-F238E27FC236}">
                <a16:creationId xmlns:a16="http://schemas.microsoft.com/office/drawing/2014/main" id="{F69C51E5-FEC9-41D4-9A61-60EB485FF95D}"/>
              </a:ext>
            </a:extLst>
          </p:cNvPr>
          <p:cNvSpPr txBox="1"/>
          <p:nvPr/>
        </p:nvSpPr>
        <p:spPr>
          <a:xfrm>
            <a:off x="5195900" y="5253633"/>
            <a:ext cx="1800200" cy="923330"/>
          </a:xfrm>
          <a:prstGeom prst="rect">
            <a:avLst/>
          </a:prstGeom>
          <a:noFill/>
        </p:spPr>
        <p:txBody>
          <a:bodyPr wrap="square" rtlCol="0">
            <a:spAutoFit/>
          </a:bodyPr>
          <a:lstStyle/>
          <a:p>
            <a:pPr algn="ctr"/>
            <a:r>
              <a:rPr lang="nl-NL" dirty="0">
                <a:solidFill>
                  <a:schemeClr val="bg1"/>
                </a:solidFill>
              </a:rPr>
              <a:t>Evt. een 7</a:t>
            </a:r>
            <a:r>
              <a:rPr lang="nl-NL" baseline="30000" dirty="0">
                <a:solidFill>
                  <a:schemeClr val="bg1"/>
                </a:solidFill>
              </a:rPr>
              <a:t>e</a:t>
            </a:r>
            <a:r>
              <a:rPr lang="nl-NL" dirty="0">
                <a:solidFill>
                  <a:schemeClr val="bg1"/>
                </a:solidFill>
              </a:rPr>
              <a:t> eindexamenvak = maatwerk</a:t>
            </a:r>
          </a:p>
        </p:txBody>
      </p:sp>
      <p:sp>
        <p:nvSpPr>
          <p:cNvPr id="11" name="Pijl omlaag 10">
            <a:extLst>
              <a:ext uri="{FF2B5EF4-FFF2-40B4-BE49-F238E27FC236}">
                <a16:creationId xmlns:a16="http://schemas.microsoft.com/office/drawing/2014/main" id="{0BBBB90F-835B-CE4C-9ADE-D0DA89DB14E8}"/>
              </a:ext>
            </a:extLst>
          </p:cNvPr>
          <p:cNvSpPr/>
          <p:nvPr/>
        </p:nvSpPr>
        <p:spPr>
          <a:xfrm rot="17970793">
            <a:off x="7414047" y="3432176"/>
            <a:ext cx="304800" cy="1138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 omlaag 11">
            <a:extLst>
              <a:ext uri="{FF2B5EF4-FFF2-40B4-BE49-F238E27FC236}">
                <a16:creationId xmlns:a16="http://schemas.microsoft.com/office/drawing/2014/main" id="{39341EC4-B0C9-7B45-BADB-ACCD9C69C291}"/>
              </a:ext>
            </a:extLst>
          </p:cNvPr>
          <p:cNvSpPr/>
          <p:nvPr/>
        </p:nvSpPr>
        <p:spPr>
          <a:xfrm rot="4091941">
            <a:off x="4530494" y="3372050"/>
            <a:ext cx="304800" cy="1138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omlaag 12">
            <a:extLst>
              <a:ext uri="{FF2B5EF4-FFF2-40B4-BE49-F238E27FC236}">
                <a16:creationId xmlns:a16="http://schemas.microsoft.com/office/drawing/2014/main" id="{67A0E63E-A8E9-3E4B-B326-D8752ECA879C}"/>
              </a:ext>
            </a:extLst>
          </p:cNvPr>
          <p:cNvSpPr/>
          <p:nvPr/>
        </p:nvSpPr>
        <p:spPr>
          <a:xfrm>
            <a:off x="5913805" y="4514850"/>
            <a:ext cx="304800" cy="7254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544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 het CCZ?</a:t>
            </a:r>
          </a:p>
        </p:txBody>
      </p:sp>
      <p:sp>
        <p:nvSpPr>
          <p:cNvPr id="3" name="Tijdelijke aanduiding voor inhoud 2"/>
          <p:cNvSpPr>
            <a:spLocks noGrp="1"/>
          </p:cNvSpPr>
          <p:nvPr>
            <p:ph idx="1"/>
          </p:nvPr>
        </p:nvSpPr>
        <p:spPr/>
        <p:txBody>
          <a:bodyPr>
            <a:normAutofit/>
          </a:bodyPr>
          <a:lstStyle/>
          <a:p>
            <a:r>
              <a:rPr lang="nl-NL" sz="2400" dirty="0">
                <a:latin typeface="Calibri" panose="020F0502020204030204" pitchFamily="34" charset="0"/>
                <a:cs typeface="Calibri" panose="020F0502020204030204" pitchFamily="34" charset="0"/>
              </a:rPr>
              <a:t>Leerlingen gaan van school met een diploma:</a:t>
            </a:r>
          </a:p>
          <a:p>
            <a:r>
              <a:rPr lang="nl-NL" sz="2400" dirty="0">
                <a:latin typeface="Calibri" panose="020F0502020204030204" pitchFamily="34" charset="0"/>
                <a:cs typeface="Calibri" panose="020F0502020204030204" pitchFamily="34" charset="0"/>
              </a:rPr>
              <a:t>VMBO basis	</a:t>
            </a:r>
            <a:r>
              <a:rPr lang="nl-NL" sz="2400" dirty="0">
                <a:latin typeface="Calibri" panose="020F0502020204030204" pitchFamily="34" charset="0"/>
                <a:cs typeface="Calibri" panose="020F0502020204030204" pitchFamily="34" charset="0"/>
                <a:sym typeface="Wingdings"/>
              </a:rPr>
              <a:t>	 MBO niveau 2</a:t>
            </a:r>
          </a:p>
          <a:p>
            <a:r>
              <a:rPr lang="nl-NL" sz="2400" dirty="0">
                <a:latin typeface="Calibri" panose="020F0502020204030204" pitchFamily="34" charset="0"/>
                <a:cs typeface="Calibri" panose="020F0502020204030204" pitchFamily="34" charset="0"/>
                <a:sym typeface="Wingdings"/>
              </a:rPr>
              <a:t>VMBO kader	 	MBO niveau 3 of 4</a:t>
            </a:r>
          </a:p>
          <a:p>
            <a:r>
              <a:rPr lang="nl-NL" sz="2400" dirty="0">
                <a:latin typeface="Calibri" panose="020F0502020204030204" pitchFamily="34" charset="0"/>
                <a:cs typeface="Calibri" panose="020F0502020204030204" pitchFamily="34" charset="0"/>
                <a:sym typeface="Wingdings"/>
              </a:rPr>
              <a:t>VMBO GL/TL	</a:t>
            </a:r>
            <a:r>
              <a:rPr lang="nl-NL" sz="2400" dirty="0">
                <a:latin typeface="Calibri" panose="020F0502020204030204" pitchFamily="34" charset="0"/>
                <a:cs typeface="Calibri" panose="020F0502020204030204" pitchFamily="34" charset="0"/>
                <a:sym typeface="Wingdings" pitchFamily="2" charset="2"/>
              </a:rPr>
              <a:t></a:t>
            </a:r>
            <a:r>
              <a:rPr lang="nl-NL" sz="2400" dirty="0">
                <a:latin typeface="Calibri" panose="020F0502020204030204" pitchFamily="34" charset="0"/>
                <a:cs typeface="Calibri" panose="020F0502020204030204" pitchFamily="34" charset="0"/>
                <a:sym typeface="Wingdings"/>
              </a:rPr>
              <a:t> 	MBO niveau 4</a:t>
            </a:r>
            <a:br>
              <a:rPr lang="nl-NL" sz="2400" dirty="0">
                <a:latin typeface="Calibri" panose="020F0502020204030204" pitchFamily="34" charset="0"/>
                <a:cs typeface="Calibri" panose="020F0502020204030204" pitchFamily="34" charset="0"/>
                <a:sym typeface="Wingdings"/>
              </a:rPr>
            </a:br>
            <a:r>
              <a:rPr lang="nl-NL" sz="2400" dirty="0">
                <a:latin typeface="Calibri" panose="020F0502020204030204" pitchFamily="34" charset="0"/>
                <a:cs typeface="Calibri" panose="020F0502020204030204" pitchFamily="34" charset="0"/>
                <a:sym typeface="Wingdings"/>
              </a:rPr>
              <a:t>		</a:t>
            </a:r>
            <a:r>
              <a:rPr lang="nl-NL" sz="2400" dirty="0">
                <a:solidFill>
                  <a:schemeClr val="bg1"/>
                </a:solidFill>
                <a:latin typeface="Calibri" panose="020F0502020204030204" pitchFamily="34" charset="0"/>
                <a:cs typeface="Calibri" panose="020F0502020204030204" pitchFamily="34" charset="0"/>
                <a:sym typeface="Wingdings" pitchFamily="2" charset="2"/>
              </a:rPr>
              <a:t>   	HAVO 4</a:t>
            </a:r>
            <a:endParaRPr lang="nl-NL"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81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al 31"/>
          <p:cNvSpPr/>
          <p:nvPr/>
        </p:nvSpPr>
        <p:spPr>
          <a:xfrm>
            <a:off x="4638675" y="351705"/>
            <a:ext cx="5800725" cy="5512633"/>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p:cNvSpPr/>
          <p:nvPr/>
        </p:nvSpPr>
        <p:spPr>
          <a:xfrm>
            <a:off x="5171027" y="870557"/>
            <a:ext cx="4779005" cy="449815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5641251" y="1283359"/>
            <a:ext cx="3838556" cy="365159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p:cNvSpPr/>
          <p:nvPr/>
        </p:nvSpPr>
        <p:spPr>
          <a:xfrm>
            <a:off x="6088214" y="1675782"/>
            <a:ext cx="2955743" cy="286674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Gelijkbenige driehoek 1"/>
          <p:cNvSpPr/>
          <p:nvPr/>
        </p:nvSpPr>
        <p:spPr>
          <a:xfrm>
            <a:off x="6965517" y="2394373"/>
            <a:ext cx="1188783" cy="10346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p:cNvSpPr txBox="1"/>
          <p:nvPr/>
        </p:nvSpPr>
        <p:spPr>
          <a:xfrm>
            <a:off x="7092003" y="1970005"/>
            <a:ext cx="1110180" cy="369332"/>
          </a:xfrm>
          <a:prstGeom prst="rect">
            <a:avLst/>
          </a:prstGeom>
          <a:noFill/>
        </p:spPr>
        <p:txBody>
          <a:bodyPr wrap="square" rtlCol="0">
            <a:spAutoFit/>
          </a:bodyPr>
          <a:lstStyle/>
          <a:p>
            <a:r>
              <a:rPr lang="nl-NL" b="1" dirty="0">
                <a:latin typeface="Calibri" panose="020F0502020204030204" pitchFamily="34" charset="0"/>
                <a:cs typeface="Calibri" panose="020F0502020204030204" pitchFamily="34" charset="0"/>
              </a:rPr>
              <a:t>Leerling</a:t>
            </a:r>
          </a:p>
        </p:txBody>
      </p:sp>
      <p:sp>
        <p:nvSpPr>
          <p:cNvPr id="6" name="Tekstvak 5"/>
          <p:cNvSpPr txBox="1"/>
          <p:nvPr/>
        </p:nvSpPr>
        <p:spPr>
          <a:xfrm>
            <a:off x="8075945" y="3461279"/>
            <a:ext cx="983900" cy="369332"/>
          </a:xfrm>
          <a:prstGeom prst="rect">
            <a:avLst/>
          </a:prstGeom>
          <a:noFill/>
        </p:spPr>
        <p:txBody>
          <a:bodyPr wrap="square" rtlCol="0">
            <a:spAutoFit/>
          </a:bodyPr>
          <a:lstStyle/>
          <a:p>
            <a:r>
              <a:rPr lang="nl-NL" b="1" dirty="0">
                <a:latin typeface="Calibri" panose="020F0502020204030204" pitchFamily="34" charset="0"/>
                <a:cs typeface="Calibri" panose="020F0502020204030204" pitchFamily="34" charset="0"/>
              </a:rPr>
              <a:t>Ouders</a:t>
            </a:r>
          </a:p>
        </p:txBody>
      </p:sp>
      <p:sp>
        <p:nvSpPr>
          <p:cNvPr id="7" name="Tekstvak 6"/>
          <p:cNvSpPr txBox="1"/>
          <p:nvPr/>
        </p:nvSpPr>
        <p:spPr>
          <a:xfrm>
            <a:off x="6182918" y="3452155"/>
            <a:ext cx="1728192" cy="369332"/>
          </a:xfrm>
          <a:prstGeom prst="rect">
            <a:avLst/>
          </a:prstGeom>
          <a:noFill/>
        </p:spPr>
        <p:txBody>
          <a:bodyPr wrap="square" rtlCol="0">
            <a:spAutoFit/>
          </a:bodyPr>
          <a:lstStyle/>
          <a:p>
            <a:r>
              <a:rPr lang="nl-NL" b="1" dirty="0">
                <a:latin typeface="Calibri" panose="020F0502020204030204" pitchFamily="34" charset="0"/>
                <a:cs typeface="Calibri" panose="020F0502020204030204" pitchFamily="34" charset="0"/>
              </a:rPr>
              <a:t>School </a:t>
            </a:r>
            <a:r>
              <a:rPr lang="nl-NL" sz="1200" b="1" dirty="0">
                <a:latin typeface="Calibri" panose="020F0502020204030204" pitchFamily="34" charset="0"/>
                <a:cs typeface="Calibri" panose="020F0502020204030204" pitchFamily="34" charset="0"/>
              </a:rPr>
              <a:t>(mentor)</a:t>
            </a:r>
          </a:p>
        </p:txBody>
      </p:sp>
      <p:sp>
        <p:nvSpPr>
          <p:cNvPr id="15" name="Tekstvak 14"/>
          <p:cNvSpPr txBox="1"/>
          <p:nvPr/>
        </p:nvSpPr>
        <p:spPr>
          <a:xfrm>
            <a:off x="5572055" y="1739942"/>
            <a:ext cx="471646" cy="369332"/>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ICL</a:t>
            </a:r>
          </a:p>
        </p:txBody>
      </p:sp>
      <p:sp>
        <p:nvSpPr>
          <p:cNvPr id="23" name="Tekstvak 22"/>
          <p:cNvSpPr txBox="1"/>
          <p:nvPr/>
        </p:nvSpPr>
        <p:spPr>
          <a:xfrm>
            <a:off x="838580" y="1403618"/>
            <a:ext cx="4080393" cy="4647426"/>
          </a:xfrm>
          <a:prstGeom prst="rect">
            <a:avLst/>
          </a:prstGeom>
          <a:noFill/>
        </p:spPr>
        <p:txBody>
          <a:bodyPr wrap="square" rtlCol="0">
            <a:spAutoFit/>
          </a:bodyPr>
          <a:lstStyle/>
          <a:p>
            <a:r>
              <a:rPr lang="nl-NL" sz="2400" b="1" dirty="0">
                <a:solidFill>
                  <a:schemeClr val="bg1"/>
                </a:solidFill>
                <a:latin typeface="Calibri" panose="020F0502020204030204" pitchFamily="34" charset="0"/>
                <a:cs typeface="Calibri" panose="020F0502020204030204" pitchFamily="34" charset="0"/>
              </a:rPr>
              <a:t>Begeleiding</a:t>
            </a:r>
          </a:p>
          <a:p>
            <a:r>
              <a:rPr lang="nl-NL" sz="2400" dirty="0">
                <a:solidFill>
                  <a:schemeClr val="bg1"/>
                </a:solidFill>
                <a:latin typeface="Calibri" panose="020F0502020204030204" pitchFamily="34" charset="0"/>
                <a:cs typeface="Calibri" panose="020F0502020204030204" pitchFamily="34" charset="0"/>
              </a:rPr>
              <a:t>Leerlingbegeleider</a:t>
            </a:r>
          </a:p>
          <a:p>
            <a:r>
              <a:rPr lang="nl-NL" sz="2400" dirty="0">
                <a:solidFill>
                  <a:schemeClr val="bg1"/>
                </a:solidFill>
                <a:latin typeface="Calibri" panose="020F0502020204030204" pitchFamily="34" charset="0"/>
                <a:cs typeface="Calibri" panose="020F0502020204030204" pitchFamily="34" charset="0"/>
              </a:rPr>
              <a:t>Ambulant begeleider</a:t>
            </a:r>
          </a:p>
          <a:p>
            <a:r>
              <a:rPr lang="nl-NL" sz="2400" dirty="0">
                <a:solidFill>
                  <a:schemeClr val="bg1"/>
                </a:solidFill>
                <a:latin typeface="Calibri" panose="020F0502020204030204" pitchFamily="34" charset="0"/>
                <a:cs typeface="Calibri" panose="020F0502020204030204" pitchFamily="34" charset="0"/>
              </a:rPr>
              <a:t>Remedial Teacher</a:t>
            </a:r>
          </a:p>
          <a:p>
            <a:r>
              <a:rPr lang="nl-NL" sz="2400" dirty="0">
                <a:solidFill>
                  <a:schemeClr val="bg1"/>
                </a:solidFill>
                <a:latin typeface="Calibri" panose="020F0502020204030204" pitchFamily="34" charset="0"/>
                <a:cs typeface="Calibri" panose="020F0502020204030204" pitchFamily="34" charset="0"/>
              </a:rPr>
              <a:t>Huiswerkondersteuning</a:t>
            </a:r>
          </a:p>
          <a:p>
            <a:endParaRPr lang="nl-NL" sz="2400" dirty="0">
              <a:solidFill>
                <a:schemeClr val="bg1"/>
              </a:solidFill>
              <a:latin typeface="Calibri" panose="020F0502020204030204" pitchFamily="34" charset="0"/>
              <a:cs typeface="Calibri" panose="020F0502020204030204" pitchFamily="34" charset="0"/>
            </a:endParaRPr>
          </a:p>
          <a:p>
            <a:endParaRPr lang="nl-NL" sz="2400" dirty="0">
              <a:solidFill>
                <a:schemeClr val="bg1"/>
              </a:solidFill>
              <a:latin typeface="Calibri" panose="020F0502020204030204" pitchFamily="34" charset="0"/>
              <a:cs typeface="Calibri" panose="020F0502020204030204" pitchFamily="34" charset="0"/>
            </a:endParaRPr>
          </a:p>
          <a:p>
            <a:r>
              <a:rPr lang="nl-NL" sz="2400" b="1" dirty="0">
                <a:solidFill>
                  <a:schemeClr val="bg1"/>
                </a:solidFill>
                <a:latin typeface="Calibri" panose="020F0502020204030204" pitchFamily="34" charset="0"/>
                <a:cs typeface="Calibri" panose="020F0502020204030204" pitchFamily="34" charset="0"/>
              </a:rPr>
              <a:t>Coaching</a:t>
            </a:r>
          </a:p>
          <a:p>
            <a:r>
              <a:rPr lang="nl-NL" sz="2400" dirty="0">
                <a:solidFill>
                  <a:schemeClr val="bg1"/>
                </a:solidFill>
                <a:latin typeface="Calibri" panose="020F0502020204030204" pitchFamily="34" charset="0"/>
                <a:cs typeface="Calibri" panose="020F0502020204030204" pitchFamily="34" charset="0"/>
              </a:rPr>
              <a:t>Orthopedagoog</a:t>
            </a:r>
          </a:p>
          <a:p>
            <a:r>
              <a:rPr lang="nl-NL" sz="2400" dirty="0">
                <a:solidFill>
                  <a:schemeClr val="bg1"/>
                </a:solidFill>
                <a:latin typeface="Calibri" panose="020F0502020204030204" pitchFamily="34" charset="0"/>
                <a:cs typeface="Calibri" panose="020F0502020204030204" pitchFamily="34" charset="0"/>
              </a:rPr>
              <a:t>Schoolmaatschappelijk werker</a:t>
            </a:r>
          </a:p>
          <a:p>
            <a:r>
              <a:rPr lang="nl-NL" sz="2400" dirty="0">
                <a:solidFill>
                  <a:schemeClr val="bg1"/>
                </a:solidFill>
                <a:latin typeface="Calibri" panose="020F0502020204030204" pitchFamily="34" charset="0"/>
                <a:cs typeface="Calibri" panose="020F0502020204030204" pitchFamily="34" charset="0"/>
              </a:rPr>
              <a:t>Zorgcoördinator</a:t>
            </a:r>
          </a:p>
          <a:p>
            <a:r>
              <a:rPr lang="nl-NL" sz="2400" dirty="0">
                <a:solidFill>
                  <a:schemeClr val="bg1"/>
                </a:solidFill>
                <a:latin typeface="Calibri" panose="020F0502020204030204" pitchFamily="34" charset="0"/>
                <a:cs typeface="Calibri" panose="020F0502020204030204" pitchFamily="34" charset="0"/>
              </a:rPr>
              <a:t>Dyslexiecoach</a:t>
            </a:r>
          </a:p>
        </p:txBody>
      </p:sp>
      <p:sp>
        <p:nvSpPr>
          <p:cNvPr id="28" name="Tekstvak 27"/>
          <p:cNvSpPr txBox="1"/>
          <p:nvPr/>
        </p:nvSpPr>
        <p:spPr>
          <a:xfrm>
            <a:off x="9978614" y="1403618"/>
            <a:ext cx="1717762" cy="830997"/>
          </a:xfrm>
          <a:prstGeom prst="rect">
            <a:avLst/>
          </a:prstGeom>
          <a:noFill/>
        </p:spPr>
        <p:txBody>
          <a:bodyPr wrap="square" rtlCol="0">
            <a:spAutoFit/>
          </a:bodyPr>
          <a:lstStyle/>
          <a:p>
            <a:pPr algn="r"/>
            <a:r>
              <a:rPr lang="nl-NL" sz="2400" b="1" dirty="0">
                <a:solidFill>
                  <a:schemeClr val="bg1"/>
                </a:solidFill>
                <a:latin typeface="Calibri" panose="020F0502020204030204" pitchFamily="34" charset="0"/>
                <a:cs typeface="Calibri" panose="020F0502020204030204" pitchFamily="34" charset="0"/>
              </a:rPr>
              <a:t>Leerplicht</a:t>
            </a:r>
          </a:p>
          <a:p>
            <a:pPr algn="r"/>
            <a:r>
              <a:rPr lang="nl-NL" sz="2400" b="1" dirty="0">
                <a:solidFill>
                  <a:schemeClr val="bg1"/>
                </a:solidFill>
                <a:latin typeface="Calibri" panose="020F0502020204030204" pitchFamily="34" charset="0"/>
                <a:cs typeface="Calibri" panose="020F0502020204030204" pitchFamily="34" charset="0"/>
              </a:rPr>
              <a:t>GGD</a:t>
            </a:r>
          </a:p>
        </p:txBody>
      </p:sp>
      <p:sp>
        <p:nvSpPr>
          <p:cNvPr id="33" name="Tekstvak 32"/>
          <p:cNvSpPr txBox="1"/>
          <p:nvPr/>
        </p:nvSpPr>
        <p:spPr>
          <a:xfrm>
            <a:off x="9811049" y="3721148"/>
            <a:ext cx="546986" cy="377804"/>
          </a:xfrm>
          <a:prstGeom prst="rect">
            <a:avLst/>
          </a:prstGeom>
          <a:noFill/>
        </p:spPr>
        <p:txBody>
          <a:bodyPr wrap="square" rtlCol="0">
            <a:spAutoFit/>
          </a:bodyPr>
          <a:lstStyle/>
          <a:p>
            <a:r>
              <a:rPr lang="nl-NL" b="1" dirty="0">
                <a:solidFill>
                  <a:schemeClr val="bg1"/>
                </a:solidFill>
                <a:latin typeface="Calibri" panose="020F0502020204030204" pitchFamily="34" charset="0"/>
                <a:cs typeface="Calibri" panose="020F0502020204030204" pitchFamily="34" charset="0"/>
              </a:rPr>
              <a:t>ZAT</a:t>
            </a:r>
          </a:p>
        </p:txBody>
      </p:sp>
      <p:sp>
        <p:nvSpPr>
          <p:cNvPr id="4" name="Titel 3">
            <a:extLst>
              <a:ext uri="{FF2B5EF4-FFF2-40B4-BE49-F238E27FC236}">
                <a16:creationId xmlns:a16="http://schemas.microsoft.com/office/drawing/2014/main" id="{9D2858A3-AA8B-F442-AF37-FF52B7E89A9B}"/>
              </a:ext>
            </a:extLst>
          </p:cNvPr>
          <p:cNvSpPr>
            <a:spLocks noGrp="1"/>
          </p:cNvSpPr>
          <p:nvPr>
            <p:ph type="title"/>
          </p:nvPr>
        </p:nvSpPr>
        <p:spPr>
          <a:xfrm>
            <a:off x="838199" y="365125"/>
            <a:ext cx="10515219" cy="1325563"/>
          </a:xfrm>
        </p:spPr>
        <p:txBody>
          <a:bodyPr/>
          <a:lstStyle/>
          <a:p>
            <a:r>
              <a:rPr lang="nl-NL" dirty="0"/>
              <a:t>Leerlingbespreking</a:t>
            </a:r>
          </a:p>
        </p:txBody>
      </p:sp>
    </p:spTree>
    <p:extLst>
      <p:ext uri="{BB962C8B-B14F-4D97-AF65-F5344CB8AC3E}">
        <p14:creationId xmlns:p14="http://schemas.microsoft.com/office/powerpoint/2010/main" val="13070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rmAutofit/>
          </a:bodyPr>
          <a:lstStyle/>
          <a:p>
            <a:r>
              <a:rPr lang="fr-FR" dirty="0"/>
              <a:t>CCZ</a:t>
            </a:r>
          </a:p>
        </p:txBody>
      </p:sp>
      <p:sp>
        <p:nvSpPr>
          <p:cNvPr id="9" name="Tijdelijke aanduiding voor inhoud 8"/>
          <p:cNvSpPr>
            <a:spLocks noGrp="1"/>
          </p:cNvSpPr>
          <p:nvPr>
            <p:ph idx="1"/>
          </p:nvPr>
        </p:nvSpPr>
        <p:spPr/>
        <p:txBody>
          <a:bodyPr>
            <a:noAutofit/>
          </a:bodyPr>
          <a:lstStyle/>
          <a:p>
            <a:r>
              <a:rPr lang="fr-FR" sz="2400" dirty="0" err="1"/>
              <a:t>Kleine</a:t>
            </a:r>
            <a:r>
              <a:rPr lang="fr-FR" sz="2400" dirty="0"/>
              <a:t> VMBO- </a:t>
            </a:r>
            <a:r>
              <a:rPr lang="fr-FR" sz="2400" dirty="0" err="1"/>
              <a:t>school</a:t>
            </a:r>
            <a:endParaRPr lang="fr-FR" sz="2400" dirty="0"/>
          </a:p>
          <a:p>
            <a:pPr marL="0" indent="0">
              <a:buNone/>
            </a:pPr>
            <a:r>
              <a:rPr lang="fr-FR" sz="2400" dirty="0">
                <a:sym typeface="Wingdings" pitchFamily="2" charset="2"/>
              </a:rPr>
              <a:t>	 285 </a:t>
            </a:r>
            <a:r>
              <a:rPr lang="fr-FR" sz="2400" dirty="0" err="1">
                <a:sym typeface="Wingdings" pitchFamily="2" charset="2"/>
              </a:rPr>
              <a:t>leerlingen</a:t>
            </a:r>
            <a:r>
              <a:rPr lang="fr-FR" sz="2400" dirty="0">
                <a:sym typeface="Wingdings" pitchFamily="2" charset="2"/>
              </a:rPr>
              <a:t>		</a:t>
            </a:r>
          </a:p>
          <a:p>
            <a:pPr marL="0" indent="0">
              <a:buNone/>
            </a:pPr>
            <a:r>
              <a:rPr lang="fr-FR" sz="2400" dirty="0">
                <a:sym typeface="Wingdings" pitchFamily="2" charset="2"/>
              </a:rPr>
              <a:t>	 </a:t>
            </a:r>
            <a:r>
              <a:rPr lang="fr-FR" sz="2400" dirty="0" err="1">
                <a:sym typeface="Wingdings" pitchFamily="2" charset="2"/>
              </a:rPr>
              <a:t>gemiddelde</a:t>
            </a:r>
            <a:r>
              <a:rPr lang="fr-FR" sz="2400" dirty="0">
                <a:sym typeface="Wingdings" pitchFamily="2" charset="2"/>
              </a:rPr>
              <a:t> </a:t>
            </a:r>
            <a:r>
              <a:rPr lang="fr-FR" sz="2400" dirty="0" err="1">
                <a:sym typeface="Wingdings" pitchFamily="2" charset="2"/>
              </a:rPr>
              <a:t>klassengrootte</a:t>
            </a:r>
            <a:r>
              <a:rPr lang="fr-FR" sz="2400" dirty="0">
                <a:sym typeface="Wingdings" pitchFamily="2" charset="2"/>
              </a:rPr>
              <a:t> 16-20</a:t>
            </a:r>
          </a:p>
          <a:p>
            <a:r>
              <a:rPr lang="fr-FR" sz="2400" dirty="0"/>
              <a:t>Basis- </a:t>
            </a:r>
            <a:r>
              <a:rPr lang="fr-FR" sz="2400" dirty="0" err="1"/>
              <a:t>Kaderberoepsgerichte</a:t>
            </a:r>
            <a:r>
              <a:rPr lang="fr-FR" sz="2400" dirty="0"/>
              <a:t> </a:t>
            </a:r>
            <a:r>
              <a:rPr lang="fr-FR" sz="2400" dirty="0" err="1"/>
              <a:t>leerweg</a:t>
            </a:r>
            <a:endParaRPr lang="fr-FR" sz="2400" dirty="0"/>
          </a:p>
          <a:p>
            <a:r>
              <a:rPr lang="fr-FR" sz="2400" dirty="0" err="1"/>
              <a:t>Vanaf</a:t>
            </a:r>
            <a:r>
              <a:rPr lang="fr-FR" sz="2400" dirty="0"/>
              <a:t> </a:t>
            </a:r>
            <a:r>
              <a:rPr lang="fr-FR" sz="2400" dirty="0" err="1"/>
              <a:t>augustus</a:t>
            </a:r>
            <a:r>
              <a:rPr lang="fr-FR" sz="2400" dirty="0"/>
              <a:t> 2021: </a:t>
            </a:r>
            <a:r>
              <a:rPr lang="fr-FR" sz="2400" dirty="0" err="1"/>
              <a:t>Gemengde</a:t>
            </a:r>
            <a:r>
              <a:rPr lang="fr-FR" sz="2400" dirty="0"/>
              <a:t>/</a:t>
            </a:r>
            <a:r>
              <a:rPr lang="fr-FR" sz="2400" dirty="0" err="1"/>
              <a:t>Theoretische</a:t>
            </a:r>
            <a:r>
              <a:rPr lang="fr-FR" sz="2400" dirty="0"/>
              <a:t> </a:t>
            </a:r>
            <a:r>
              <a:rPr lang="fr-FR" sz="2400" dirty="0" err="1"/>
              <a:t>leerweg</a:t>
            </a:r>
            <a:r>
              <a:rPr lang="fr-FR" sz="2400" dirty="0"/>
              <a:t> (GL/TL)</a:t>
            </a:r>
          </a:p>
          <a:p>
            <a:r>
              <a:rPr lang="fr-FR" sz="2400" dirty="0" err="1"/>
              <a:t>Profielen</a:t>
            </a:r>
            <a:r>
              <a:rPr lang="fr-FR" sz="2400" dirty="0"/>
              <a:t> </a:t>
            </a:r>
            <a:r>
              <a:rPr lang="fr-FR" sz="2400" dirty="0" err="1"/>
              <a:t>Zorg</a:t>
            </a:r>
            <a:r>
              <a:rPr lang="fr-FR" sz="2400" dirty="0"/>
              <a:t> &amp; </a:t>
            </a:r>
            <a:r>
              <a:rPr lang="fr-FR" sz="2400" dirty="0" err="1"/>
              <a:t>Welzijn</a:t>
            </a:r>
            <a:r>
              <a:rPr lang="fr-FR" sz="2400" dirty="0"/>
              <a:t>  en</a:t>
            </a:r>
            <a:br>
              <a:rPr lang="fr-FR" sz="2400" dirty="0"/>
            </a:br>
            <a:r>
              <a:rPr lang="fr-FR" sz="2400" dirty="0" err="1"/>
              <a:t>Dienstverlening</a:t>
            </a:r>
            <a:r>
              <a:rPr lang="fr-FR" sz="2400" dirty="0"/>
              <a:t> &amp; </a:t>
            </a:r>
            <a:r>
              <a:rPr lang="fr-FR" sz="2400" dirty="0" err="1"/>
              <a:t>Producten</a:t>
            </a:r>
            <a:endParaRPr lang="fr-FR" sz="2400" dirty="0"/>
          </a:p>
          <a:p>
            <a:r>
              <a:rPr lang="fr-FR" sz="2400" dirty="0" err="1"/>
              <a:t>Regionale</a:t>
            </a:r>
            <a:r>
              <a:rPr lang="fr-FR" sz="2400" dirty="0"/>
              <a:t> </a:t>
            </a:r>
            <a:r>
              <a:rPr lang="fr-FR" sz="2400" dirty="0" err="1"/>
              <a:t>school</a:t>
            </a:r>
            <a:endParaRPr lang="fr-FR" sz="2400" dirty="0"/>
          </a:p>
        </p:txBody>
      </p:sp>
    </p:spTree>
    <p:extLst>
      <p:ext uri="{BB962C8B-B14F-4D97-AF65-F5344CB8AC3E}">
        <p14:creationId xmlns:p14="http://schemas.microsoft.com/office/powerpoint/2010/main" val="34009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Aanmelden</a:t>
            </a:r>
          </a:p>
        </p:txBody>
      </p:sp>
      <p:sp>
        <p:nvSpPr>
          <p:cNvPr id="3" name="Tijdelijke aanduiding voor inhoud 2"/>
          <p:cNvSpPr>
            <a:spLocks noGrp="1"/>
          </p:cNvSpPr>
          <p:nvPr>
            <p:ph sz="half" idx="1"/>
          </p:nvPr>
        </p:nvSpPr>
        <p:spPr/>
        <p:txBody>
          <a:bodyPr>
            <a:normAutofit/>
          </a:bodyPr>
          <a:lstStyle/>
          <a:p>
            <a:r>
              <a:rPr lang="nl-NL" sz="2400" dirty="0"/>
              <a:t>Via de leerkracht van de basisschool</a:t>
            </a:r>
          </a:p>
          <a:p>
            <a:r>
              <a:rPr lang="nl-NL" sz="2400" dirty="0"/>
              <a:t>Wat doen wij?</a:t>
            </a:r>
            <a:br>
              <a:rPr lang="nl-NL" sz="2400" dirty="0"/>
            </a:br>
            <a:endParaRPr lang="nl-NL" sz="2400" dirty="0"/>
          </a:p>
        </p:txBody>
      </p:sp>
      <p:sp>
        <p:nvSpPr>
          <p:cNvPr id="4" name="Tijdelijke aanduiding voor inhoud 3">
            <a:extLst>
              <a:ext uri="{FF2B5EF4-FFF2-40B4-BE49-F238E27FC236}">
                <a16:creationId xmlns:a16="http://schemas.microsoft.com/office/drawing/2014/main" id="{0132F428-D505-6F49-8131-F8437C364236}"/>
              </a:ext>
            </a:extLst>
          </p:cNvPr>
          <p:cNvSpPr>
            <a:spLocks noGrp="1"/>
          </p:cNvSpPr>
          <p:nvPr>
            <p:ph sz="half" idx="2"/>
          </p:nvPr>
        </p:nvSpPr>
        <p:spPr/>
        <p:txBody>
          <a:bodyPr>
            <a:normAutofit/>
          </a:bodyPr>
          <a:lstStyle/>
          <a:p>
            <a:pPr>
              <a:buFont typeface="Wingdings" charset="2"/>
              <a:buChar char="ü"/>
            </a:pPr>
            <a:r>
              <a:rPr lang="nl-NL" sz="2400" dirty="0"/>
              <a:t>Kijken per individuele leerling</a:t>
            </a:r>
          </a:p>
          <a:p>
            <a:pPr>
              <a:buFont typeface="Wingdings" charset="2"/>
              <a:buChar char="ü"/>
            </a:pPr>
            <a:r>
              <a:rPr lang="nl-NL" sz="2400" dirty="0"/>
              <a:t>Zorgvuldig lezen OKR</a:t>
            </a:r>
          </a:p>
          <a:p>
            <a:pPr>
              <a:buFont typeface="Wingdings" charset="2"/>
              <a:buChar char="ü"/>
            </a:pPr>
            <a:r>
              <a:rPr lang="nl-NL" sz="2400" dirty="0"/>
              <a:t>Overleg met leerkracht</a:t>
            </a:r>
          </a:p>
          <a:p>
            <a:pPr>
              <a:buFont typeface="Wingdings" charset="2"/>
              <a:buChar char="ü"/>
            </a:pPr>
            <a:r>
              <a:rPr lang="nl-NL" sz="2400" dirty="0"/>
              <a:t>Bezoek basisschool</a:t>
            </a:r>
          </a:p>
          <a:p>
            <a:pPr>
              <a:buFont typeface="Wingdings" charset="2"/>
              <a:buChar char="ü"/>
            </a:pPr>
            <a:r>
              <a:rPr lang="nl-NL" sz="2400" dirty="0"/>
              <a:t>Gesprekje met leerling</a:t>
            </a:r>
          </a:p>
        </p:txBody>
      </p:sp>
    </p:spTree>
    <p:extLst>
      <p:ext uri="{BB962C8B-B14F-4D97-AF65-F5344CB8AC3E}">
        <p14:creationId xmlns:p14="http://schemas.microsoft.com/office/powerpoint/2010/main" val="862624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E1D11-7D45-5243-AE05-4A3CCF5F19FD}"/>
              </a:ext>
            </a:extLst>
          </p:cNvPr>
          <p:cNvSpPr>
            <a:spLocks noGrp="1"/>
          </p:cNvSpPr>
          <p:nvPr>
            <p:ph type="title"/>
          </p:nvPr>
        </p:nvSpPr>
        <p:spPr/>
        <p:txBody>
          <a:bodyPr/>
          <a:lstStyle/>
          <a:p>
            <a:r>
              <a:rPr lang="nl-NL" dirty="0"/>
              <a:t>Kennis maken met de school? </a:t>
            </a:r>
          </a:p>
        </p:txBody>
      </p:sp>
      <p:sp>
        <p:nvSpPr>
          <p:cNvPr id="3" name="Tijdelijke aanduiding voor inhoud 2">
            <a:extLst>
              <a:ext uri="{FF2B5EF4-FFF2-40B4-BE49-F238E27FC236}">
                <a16:creationId xmlns:a16="http://schemas.microsoft.com/office/drawing/2014/main" id="{197A3B8B-22AE-254A-9A59-1D8468F7F329}"/>
              </a:ext>
            </a:extLst>
          </p:cNvPr>
          <p:cNvSpPr>
            <a:spLocks noGrp="1"/>
          </p:cNvSpPr>
          <p:nvPr>
            <p:ph idx="1"/>
          </p:nvPr>
        </p:nvSpPr>
        <p:spPr/>
        <p:txBody>
          <a:bodyPr>
            <a:noAutofit/>
          </a:bodyPr>
          <a:lstStyle/>
          <a:p>
            <a:pPr marL="342900" indent="-342900">
              <a:spcAft>
                <a:spcPts val="600"/>
              </a:spcAft>
              <a:buFont typeface="Symbol" panose="05050102010706020507" pitchFamily="18" charset="2"/>
              <a:buChar char=""/>
            </a:pPr>
            <a:r>
              <a:rPr lang="nl-NL" sz="2400" dirty="0">
                <a:latin typeface="Calibri" panose="020F0502020204030204" pitchFamily="34" charset="0"/>
                <a:cs typeface="Calibri" panose="020F0502020204030204" pitchFamily="34" charset="0"/>
                <a:sym typeface="Wingdings" pitchFamily="2" charset="2"/>
              </a:rPr>
              <a:t>Maak een afspraak voor een individuele rondleiding met ouder(s)/verzorger(s).</a:t>
            </a:r>
          </a:p>
          <a:p>
            <a:pPr marL="342900" indent="-342900">
              <a:spcAft>
                <a:spcPts val="600"/>
              </a:spcAft>
              <a:buFont typeface="Symbol" panose="05050102010706020507" pitchFamily="18" charset="2"/>
              <a:buChar char=""/>
            </a:pPr>
            <a:r>
              <a:rPr lang="nl-NL" sz="2400" dirty="0">
                <a:latin typeface="Calibri" panose="020F0502020204030204" pitchFamily="34" charset="0"/>
                <a:cs typeface="Calibri" panose="020F0502020204030204" pitchFamily="34" charset="0"/>
                <a:sym typeface="Wingdings" pitchFamily="2" charset="2"/>
              </a:rPr>
              <a:t>Docenten vanuit het CCZ kunnen een gastles verzorgen bij jullie op school.</a:t>
            </a:r>
          </a:p>
          <a:p>
            <a:pPr marL="342900" indent="-342900">
              <a:spcAft>
                <a:spcPts val="600"/>
              </a:spcAft>
              <a:buFont typeface="Symbol" panose="05050102010706020507" pitchFamily="18" charset="2"/>
              <a:buChar char=""/>
            </a:pPr>
            <a:r>
              <a:rPr lang="nl-NL" sz="2400" dirty="0">
                <a:latin typeface="Calibri" panose="020F0502020204030204" pitchFamily="34" charset="0"/>
                <a:cs typeface="Calibri" panose="020F0502020204030204" pitchFamily="34" charset="0"/>
                <a:sym typeface="Wingdings" pitchFamily="2" charset="2"/>
              </a:rPr>
              <a:t>Een gastles kan ook op het CCZ zelf gegeven worden.</a:t>
            </a:r>
          </a:p>
          <a:p>
            <a:pPr marL="342900" indent="-342900">
              <a:spcAft>
                <a:spcPts val="600"/>
              </a:spcAft>
              <a:buFont typeface="Symbol" panose="05050102010706020507" pitchFamily="18" charset="2"/>
              <a:buChar char=""/>
            </a:pPr>
            <a:r>
              <a:rPr lang="nl-NL" sz="2400" dirty="0">
                <a:latin typeface="Calibri" panose="020F0502020204030204" pitchFamily="34" charset="0"/>
                <a:cs typeface="Calibri" panose="020F0502020204030204" pitchFamily="34" charset="0"/>
                <a:sym typeface="Wingdings" pitchFamily="2" charset="2"/>
              </a:rPr>
              <a:t>Maak een afspraak via </a:t>
            </a:r>
            <a:r>
              <a:rPr lang="nl-NL" sz="2400" dirty="0">
                <a:latin typeface="Calibri" panose="020F0502020204030204" pitchFamily="34" charset="0"/>
                <a:cs typeface="Calibri" panose="020F0502020204030204" pitchFamily="34" charset="0"/>
                <a:sym typeface="Wingdings" pitchFamily="2" charset="2"/>
                <a:hlinkClick r:id="rId2"/>
              </a:rPr>
              <a:t>l.vanravesteijn@ccz.nu</a:t>
            </a:r>
            <a:r>
              <a:rPr lang="nl-NL" sz="2400" dirty="0">
                <a:latin typeface="Calibri" panose="020F0502020204030204" pitchFamily="34" charset="0"/>
                <a:cs typeface="Calibri" panose="020F0502020204030204" pitchFamily="34" charset="0"/>
                <a:sym typeface="Wingdings" pitchFamily="2" charset="2"/>
              </a:rPr>
              <a:t> , bel met het algemene nummer van de school 030-6916551, of vul het antwoordformulier in van onze informatiebrief.</a:t>
            </a:r>
          </a:p>
        </p:txBody>
      </p:sp>
    </p:spTree>
    <p:extLst>
      <p:ext uri="{BB962C8B-B14F-4D97-AF65-F5344CB8AC3E}">
        <p14:creationId xmlns:p14="http://schemas.microsoft.com/office/powerpoint/2010/main" val="185177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E1D11-7D45-5243-AE05-4A3CCF5F19FD}"/>
              </a:ext>
            </a:extLst>
          </p:cNvPr>
          <p:cNvSpPr>
            <a:spLocks noGrp="1"/>
          </p:cNvSpPr>
          <p:nvPr>
            <p:ph type="title"/>
          </p:nvPr>
        </p:nvSpPr>
        <p:spPr/>
        <p:txBody>
          <a:bodyPr/>
          <a:lstStyle/>
          <a:p>
            <a:r>
              <a:rPr lang="nl-NL" dirty="0"/>
              <a:t>Kennis maken met de school? </a:t>
            </a:r>
          </a:p>
        </p:txBody>
      </p:sp>
      <p:sp>
        <p:nvSpPr>
          <p:cNvPr id="4" name="Tijdelijke aanduiding voor inhoud 3">
            <a:extLst>
              <a:ext uri="{FF2B5EF4-FFF2-40B4-BE49-F238E27FC236}">
                <a16:creationId xmlns:a16="http://schemas.microsoft.com/office/drawing/2014/main" id="{FEE98E13-361A-F641-A7CB-335E15F8B00E}"/>
              </a:ext>
            </a:extLst>
          </p:cNvPr>
          <p:cNvSpPr>
            <a:spLocks noGrp="1"/>
          </p:cNvSpPr>
          <p:nvPr>
            <p:ph sz="half" idx="2"/>
          </p:nvPr>
        </p:nvSpPr>
        <p:spPr>
          <a:xfrm>
            <a:off x="838200" y="1825625"/>
            <a:ext cx="10515600" cy="4351338"/>
          </a:xfrm>
        </p:spPr>
        <p:txBody>
          <a:bodyPr>
            <a:normAutofit/>
          </a:bodyPr>
          <a:lstStyle/>
          <a:p>
            <a:pPr>
              <a:spcAft>
                <a:spcPts val="600"/>
              </a:spcAft>
            </a:pPr>
            <a:r>
              <a:rPr lang="nl-NL" sz="2400" dirty="0">
                <a:latin typeface="Calibri" panose="020F0502020204030204" pitchFamily="34" charset="0"/>
                <a:ea typeface="Calibri" panose="020F0502020204030204" pitchFamily="34" charset="0"/>
                <a:cs typeface="Calibri" panose="020F0502020204030204" pitchFamily="34" charset="0"/>
              </a:rPr>
              <a:t>Kijkmiddag voor leerlingen van groep 8 is op </a:t>
            </a:r>
            <a:r>
              <a:rPr lang="nl-NL" sz="2400" b="1" dirty="0">
                <a:latin typeface="Calibri" panose="020F0502020204030204" pitchFamily="34" charset="0"/>
                <a:ea typeface="Calibri" panose="020F0502020204030204" pitchFamily="34" charset="0"/>
                <a:cs typeface="Calibri" panose="020F0502020204030204" pitchFamily="34" charset="0"/>
              </a:rPr>
              <a:t>woensdag 16</a:t>
            </a:r>
            <a:r>
              <a:rPr lang="nl-NL" sz="2400" dirty="0">
                <a:latin typeface="Calibri" panose="020F0502020204030204" pitchFamily="34" charset="0"/>
                <a:ea typeface="Calibri" panose="020F0502020204030204" pitchFamily="34" charset="0"/>
                <a:cs typeface="Calibri" panose="020F0502020204030204" pitchFamily="34" charset="0"/>
              </a:rPr>
              <a:t> </a:t>
            </a:r>
            <a:r>
              <a:rPr lang="nl-NL" sz="2400" b="1" dirty="0">
                <a:latin typeface="Calibri" panose="020F0502020204030204" pitchFamily="34" charset="0"/>
                <a:ea typeface="Calibri" panose="020F0502020204030204" pitchFamily="34" charset="0"/>
                <a:cs typeface="Calibri" panose="020F0502020204030204" pitchFamily="34" charset="0"/>
              </a:rPr>
              <a:t>februari 2022 van 14:30 uur – 16:30 uur. </a:t>
            </a:r>
            <a:r>
              <a:rPr lang="nl-NL"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Programma = actieve workshops.</a:t>
            </a:r>
          </a:p>
          <a:p>
            <a:pPr>
              <a:spcAft>
                <a:spcPts val="600"/>
              </a:spcAft>
            </a:pPr>
            <a:r>
              <a:rPr lang="en-US" sz="2400" dirty="0">
                <a:latin typeface="Calibri" panose="020F0502020204030204" pitchFamily="34" charset="0"/>
                <a:ea typeface="Calibri" panose="020F0502020204030204" pitchFamily="34" charset="0"/>
                <a:cs typeface="Calibri" panose="020F0502020204030204" pitchFamily="34" charset="0"/>
              </a:rPr>
              <a:t>Open </a:t>
            </a:r>
            <a:r>
              <a:rPr lang="en-US" sz="2400" dirty="0" err="1">
                <a:latin typeface="Calibri" panose="020F0502020204030204" pitchFamily="34" charset="0"/>
                <a:ea typeface="Calibri" panose="020F0502020204030204" pitchFamily="34" charset="0"/>
                <a:cs typeface="Calibri" panose="020F0502020204030204" pitchFamily="34" charset="0"/>
              </a:rPr>
              <a:t>Dagen</a:t>
            </a:r>
            <a:r>
              <a:rPr lang="en-US" sz="2400" dirty="0">
                <a:latin typeface="Calibri" panose="020F0502020204030204" pitchFamily="34" charset="0"/>
                <a:ea typeface="Calibri" panose="020F0502020204030204" pitchFamily="34" charset="0"/>
                <a:cs typeface="Calibri" panose="020F0502020204030204" pitchFamily="34" charset="0"/>
              </a:rPr>
              <a:t> CCZ. </a:t>
            </a:r>
            <a:r>
              <a:rPr lang="nl-NL" sz="2400" dirty="0">
                <a:latin typeface="Calibri" panose="020F0502020204030204" pitchFamily="34" charset="0"/>
                <a:ea typeface="Calibri" panose="020F0502020204030204" pitchFamily="34" charset="0"/>
                <a:cs typeface="Calibri" panose="020F0502020204030204" pitchFamily="34" charset="0"/>
              </a:rPr>
              <a:t>Deze vinden plaats op woensdag </a:t>
            </a:r>
            <a:r>
              <a:rPr lang="nl-NL" sz="2400" b="1" dirty="0">
                <a:latin typeface="Calibri" panose="020F0502020204030204" pitchFamily="34" charset="0"/>
                <a:ea typeface="Calibri" panose="020F0502020204030204" pitchFamily="34" charset="0"/>
                <a:cs typeface="Calibri" panose="020F0502020204030204" pitchFamily="34" charset="0"/>
              </a:rPr>
              <a:t>19 januari 2022</a:t>
            </a:r>
            <a:r>
              <a:rPr lang="nl-NL" sz="2400" dirty="0">
                <a:latin typeface="Calibri" panose="020F0502020204030204" pitchFamily="34" charset="0"/>
                <a:ea typeface="Calibri" panose="020F0502020204030204" pitchFamily="34" charset="0"/>
                <a:cs typeface="Calibri" panose="020F0502020204030204" pitchFamily="34" charset="0"/>
              </a:rPr>
              <a:t> en op </a:t>
            </a:r>
            <a:r>
              <a:rPr lang="nl-NL" sz="2400" b="1" dirty="0">
                <a:latin typeface="Calibri" panose="020F0502020204030204" pitchFamily="34" charset="0"/>
                <a:ea typeface="Calibri" panose="020F0502020204030204" pitchFamily="34" charset="0"/>
                <a:cs typeface="Calibri" panose="020F0502020204030204" pitchFamily="34" charset="0"/>
              </a:rPr>
              <a:t>vrijdag 4 februari 2022</a:t>
            </a:r>
            <a:r>
              <a:rPr lang="nl-NL" sz="2400" dirty="0">
                <a:latin typeface="Calibri" panose="020F0502020204030204" pitchFamily="34" charset="0"/>
                <a:ea typeface="Calibri" panose="020F0502020204030204" pitchFamily="34" charset="0"/>
                <a:cs typeface="Calibri" panose="020F0502020204030204" pitchFamily="34" charset="0"/>
              </a:rPr>
              <a:t> van </a:t>
            </a:r>
            <a:r>
              <a:rPr lang="nl-NL" sz="2400" b="1" dirty="0">
                <a:latin typeface="Calibri" panose="020F0502020204030204" pitchFamily="34" charset="0"/>
                <a:ea typeface="Calibri" panose="020F0502020204030204" pitchFamily="34" charset="0"/>
                <a:cs typeface="Calibri" panose="020F0502020204030204" pitchFamily="34" charset="0"/>
              </a:rPr>
              <a:t>16:00-20:00</a:t>
            </a:r>
            <a:r>
              <a:rPr lang="nl-NL" sz="2400" dirty="0">
                <a:latin typeface="Calibri" panose="020F0502020204030204" pitchFamily="34" charset="0"/>
                <a:ea typeface="Calibri" panose="020F0502020204030204" pitchFamily="34" charset="0"/>
                <a:cs typeface="Calibri" panose="020F0502020204030204" pitchFamily="34" charset="0"/>
              </a:rPr>
              <a:t> </a:t>
            </a:r>
            <a:r>
              <a:rPr lang="nl-NL" sz="2400" b="1" dirty="0">
                <a:latin typeface="Calibri" panose="020F0502020204030204" pitchFamily="34" charset="0"/>
                <a:ea typeface="Calibri" panose="020F0502020204030204" pitchFamily="34" charset="0"/>
                <a:cs typeface="Calibri" panose="020F0502020204030204" pitchFamily="34" charset="0"/>
              </a:rPr>
              <a:t>uur.</a:t>
            </a:r>
            <a:endParaRPr lang="nl-NL" sz="2400"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9152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1E1D11-7D45-5243-AE05-4A3CCF5F19FD}"/>
              </a:ext>
            </a:extLst>
          </p:cNvPr>
          <p:cNvSpPr>
            <a:spLocks noGrp="1"/>
          </p:cNvSpPr>
          <p:nvPr>
            <p:ph type="title"/>
          </p:nvPr>
        </p:nvSpPr>
        <p:spPr/>
        <p:txBody>
          <a:bodyPr/>
          <a:lstStyle/>
          <a:p>
            <a:r>
              <a:rPr lang="nl-NL" dirty="0"/>
              <a:t>Voor contact</a:t>
            </a:r>
          </a:p>
        </p:txBody>
      </p:sp>
      <p:sp>
        <p:nvSpPr>
          <p:cNvPr id="3" name="Tijdelijke aanduiding voor inhoud 2">
            <a:extLst>
              <a:ext uri="{FF2B5EF4-FFF2-40B4-BE49-F238E27FC236}">
                <a16:creationId xmlns:a16="http://schemas.microsoft.com/office/drawing/2014/main" id="{197A3B8B-22AE-254A-9A59-1D8468F7F329}"/>
              </a:ext>
            </a:extLst>
          </p:cNvPr>
          <p:cNvSpPr>
            <a:spLocks noGrp="1"/>
          </p:cNvSpPr>
          <p:nvPr>
            <p:ph idx="1"/>
          </p:nvPr>
        </p:nvSpPr>
        <p:spPr/>
        <p:txBody>
          <a:bodyPr>
            <a:normAutofit/>
          </a:bodyPr>
          <a:lstStyle/>
          <a:p>
            <a:pPr marL="0" indent="0">
              <a:buNone/>
            </a:pPr>
            <a:r>
              <a:rPr lang="nl-NL" sz="2400" dirty="0">
                <a:sym typeface="Wingdings" pitchFamily="2" charset="2"/>
              </a:rPr>
              <a:t>Vragen kunt u stellen via 		</a:t>
            </a:r>
            <a:r>
              <a:rPr lang="nl-NL" sz="2400" dirty="0">
                <a:sym typeface="Wingdings" pitchFamily="2" charset="2"/>
                <a:hlinkClick r:id="rId2">
                  <a:extLst>
                    <a:ext uri="{A12FA001-AC4F-418D-AE19-62706E023703}">
                      <ahyp:hlinkClr xmlns:ahyp="http://schemas.microsoft.com/office/drawing/2018/hyperlinkcolor" val="tx"/>
                    </a:ext>
                  </a:extLst>
                </a:hlinkClick>
              </a:rPr>
              <a:t>secretariaat@ccz.nu</a:t>
            </a:r>
            <a:r>
              <a:rPr lang="nl-NL" sz="2400" dirty="0">
                <a:sym typeface="Wingdings" pitchFamily="2" charset="2"/>
              </a:rPr>
              <a:t> </a:t>
            </a:r>
          </a:p>
          <a:p>
            <a:pPr marL="0" indent="0">
              <a:buNone/>
            </a:pPr>
            <a:endParaRPr lang="nl-NL" sz="2400" dirty="0">
              <a:sym typeface="Wingdings" pitchFamily="2" charset="2"/>
            </a:endParaRPr>
          </a:p>
          <a:p>
            <a:pPr marL="0" indent="0">
              <a:buNone/>
            </a:pPr>
            <a:r>
              <a:rPr lang="nl-NL" sz="2400" dirty="0">
                <a:sym typeface="Wingdings" pitchFamily="2" charset="2"/>
              </a:rPr>
              <a:t>Voor contact met zorgcoördinator	</a:t>
            </a:r>
            <a:r>
              <a:rPr lang="nl-NL" sz="2400" dirty="0">
                <a:sym typeface="Wingdings" pitchFamily="2" charset="2"/>
                <a:hlinkClick r:id="rId3">
                  <a:extLst>
                    <a:ext uri="{A12FA001-AC4F-418D-AE19-62706E023703}">
                      <ahyp:hlinkClr xmlns:ahyp="http://schemas.microsoft.com/office/drawing/2018/hyperlinkcolor" val="tx"/>
                    </a:ext>
                  </a:extLst>
                </a:hlinkClick>
              </a:rPr>
              <a:t>r.kootstra@ccz.nu</a:t>
            </a:r>
            <a:endParaRPr lang="nl-NL" sz="2400" dirty="0">
              <a:sym typeface="Wingdings" pitchFamily="2" charset="2"/>
            </a:endParaRPr>
          </a:p>
          <a:p>
            <a:pPr marL="0" indent="0">
              <a:buNone/>
            </a:pPr>
            <a:endParaRPr lang="nl-NL" sz="2400" dirty="0">
              <a:sym typeface="Wingdings" pitchFamily="2" charset="2"/>
            </a:endParaRPr>
          </a:p>
          <a:p>
            <a:pPr marL="0" indent="0">
              <a:buNone/>
            </a:pPr>
            <a:r>
              <a:rPr lang="nl-NL" sz="2400" dirty="0">
                <a:sym typeface="Wingdings" pitchFamily="2" charset="2"/>
              </a:rPr>
              <a:t>Of bel naar het algemene nummer	030-6916551</a:t>
            </a:r>
          </a:p>
        </p:txBody>
      </p:sp>
    </p:spTree>
    <p:extLst>
      <p:ext uri="{BB962C8B-B14F-4D97-AF65-F5344CB8AC3E}">
        <p14:creationId xmlns:p14="http://schemas.microsoft.com/office/powerpoint/2010/main" val="187397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D3310-F7C4-9745-B901-E0DAFE1AA1EF}"/>
              </a:ext>
            </a:extLst>
          </p:cNvPr>
          <p:cNvSpPr>
            <a:spLocks noGrp="1"/>
          </p:cNvSpPr>
          <p:nvPr>
            <p:ph type="title"/>
          </p:nvPr>
        </p:nvSpPr>
        <p:spPr/>
        <p:txBody>
          <a:bodyPr/>
          <a:lstStyle/>
          <a:p>
            <a:pPr algn="l"/>
            <a:r>
              <a:rPr lang="nl-NL" dirty="0"/>
              <a:t>Missie</a:t>
            </a:r>
          </a:p>
        </p:txBody>
      </p:sp>
      <p:sp>
        <p:nvSpPr>
          <p:cNvPr id="3" name="Tijdelijke aanduiding voor inhoud 2">
            <a:extLst>
              <a:ext uri="{FF2B5EF4-FFF2-40B4-BE49-F238E27FC236}">
                <a16:creationId xmlns:a16="http://schemas.microsoft.com/office/drawing/2014/main" id="{A46EE40A-50EB-6541-9F04-64AB8E5554B2}"/>
              </a:ext>
            </a:extLst>
          </p:cNvPr>
          <p:cNvSpPr>
            <a:spLocks noGrp="1"/>
          </p:cNvSpPr>
          <p:nvPr>
            <p:ph idx="1"/>
          </p:nvPr>
        </p:nvSpPr>
        <p:spPr/>
        <p:txBody>
          <a:bodyPr>
            <a:normAutofit/>
          </a:bodyPr>
          <a:lstStyle/>
          <a:p>
            <a:pPr marL="0" indent="0">
              <a:buNone/>
            </a:pPr>
            <a:r>
              <a:rPr lang="nl-NL" sz="2400" dirty="0"/>
              <a:t>Wij begeleiden vmbo basis, kader en gl/tl- leerlingen, uit de wijde omgeving van Zeist, in een warme en persoonlijke sfeer naar een oriëntatie op vakmanschap, vervolgonderwijs, zelfstandigheid en betekenisvolle plek in een globaliserende maatschappij.</a:t>
            </a:r>
          </a:p>
        </p:txBody>
      </p:sp>
    </p:spTree>
    <p:extLst>
      <p:ext uri="{BB962C8B-B14F-4D97-AF65-F5344CB8AC3E}">
        <p14:creationId xmlns:p14="http://schemas.microsoft.com/office/powerpoint/2010/main" val="46198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3BE5E-E84A-7C47-BC76-17F65ECE96F8}"/>
              </a:ext>
            </a:extLst>
          </p:cNvPr>
          <p:cNvSpPr>
            <a:spLocks noGrp="1"/>
          </p:cNvSpPr>
          <p:nvPr>
            <p:ph type="title"/>
          </p:nvPr>
        </p:nvSpPr>
        <p:spPr>
          <a:xfrm>
            <a:off x="838200" y="365125"/>
            <a:ext cx="10515600" cy="1135201"/>
          </a:xfrm>
        </p:spPr>
        <p:txBody>
          <a:bodyPr/>
          <a:lstStyle/>
          <a:p>
            <a:r>
              <a:rPr lang="nl-NL" dirty="0"/>
              <a:t>Pedagogische visie </a:t>
            </a:r>
          </a:p>
        </p:txBody>
      </p:sp>
      <p:sp>
        <p:nvSpPr>
          <p:cNvPr id="4" name="Tijdelijke aanduiding voor inhoud 3">
            <a:extLst>
              <a:ext uri="{FF2B5EF4-FFF2-40B4-BE49-F238E27FC236}">
                <a16:creationId xmlns:a16="http://schemas.microsoft.com/office/drawing/2014/main" id="{48FA7D9D-E0AC-8947-BFBA-9E70796F2E15}"/>
              </a:ext>
            </a:extLst>
          </p:cNvPr>
          <p:cNvSpPr>
            <a:spLocks noGrp="1"/>
          </p:cNvSpPr>
          <p:nvPr>
            <p:ph sz="half" idx="1"/>
          </p:nvPr>
        </p:nvSpPr>
        <p:spPr>
          <a:xfrm>
            <a:off x="838200" y="1580225"/>
            <a:ext cx="5181600" cy="4596738"/>
          </a:xfrm>
        </p:spPr>
        <p:txBody>
          <a:bodyPr>
            <a:noAutofit/>
          </a:bodyPr>
          <a:lstStyle/>
          <a:p>
            <a:r>
              <a:rPr lang="nl-NL" sz="2400" dirty="0"/>
              <a:t>Betekenisvol leren in de praktijk</a:t>
            </a:r>
          </a:p>
          <a:p>
            <a:r>
              <a:rPr lang="nl-NL" sz="2400" dirty="0"/>
              <a:t>Algemeen vormend onderwijs in praktische projecten, stages en </a:t>
            </a:r>
          </a:p>
          <a:p>
            <a:r>
              <a:rPr lang="nl-NL" sz="2400" dirty="0"/>
              <a:t>Leren door doen </a:t>
            </a:r>
          </a:p>
          <a:p>
            <a:r>
              <a:rPr lang="nl-NL" sz="2400" dirty="0"/>
              <a:t>Competenties oefenen in de praktijk</a:t>
            </a:r>
          </a:p>
          <a:p>
            <a:r>
              <a:rPr lang="nl-NL" sz="2400" dirty="0"/>
              <a:t>Ontwikkelen van een professionele basis- en beroepshouding </a:t>
            </a:r>
          </a:p>
          <a:p>
            <a:r>
              <a:rPr lang="nl-NL" sz="2400" dirty="0"/>
              <a:t>Beroepsperspectief ontdekken, zelfstandig leren (samen)werken, </a:t>
            </a:r>
          </a:p>
          <a:p>
            <a:r>
              <a:rPr lang="nl-NL" sz="2400" dirty="0"/>
              <a:t>Plannen, keuzes maken en verantwoording dragen</a:t>
            </a:r>
          </a:p>
        </p:txBody>
      </p:sp>
      <p:sp>
        <p:nvSpPr>
          <p:cNvPr id="8" name="Tijdelijke aanduiding voor inhoud 7">
            <a:extLst>
              <a:ext uri="{FF2B5EF4-FFF2-40B4-BE49-F238E27FC236}">
                <a16:creationId xmlns:a16="http://schemas.microsoft.com/office/drawing/2014/main" id="{D9ED8493-5438-5042-A104-2E24A55DF36E}"/>
              </a:ext>
            </a:extLst>
          </p:cNvPr>
          <p:cNvSpPr>
            <a:spLocks noGrp="1"/>
          </p:cNvSpPr>
          <p:nvPr>
            <p:ph sz="half" idx="2"/>
          </p:nvPr>
        </p:nvSpPr>
        <p:spPr>
          <a:xfrm>
            <a:off x="6172200" y="1580225"/>
            <a:ext cx="5181600" cy="4596738"/>
          </a:xfrm>
        </p:spPr>
        <p:txBody>
          <a:bodyPr>
            <a:noAutofit/>
          </a:bodyPr>
          <a:lstStyle/>
          <a:p>
            <a:r>
              <a:rPr lang="nl-NL" sz="2400" dirty="0"/>
              <a:t>Reflecteren op eigen gedrag en (beroeps)houding </a:t>
            </a:r>
          </a:p>
          <a:p>
            <a:r>
              <a:rPr lang="nl-NL" sz="2400" dirty="0"/>
              <a:t>Kleine klassen </a:t>
            </a:r>
          </a:p>
          <a:p>
            <a:r>
              <a:rPr lang="nl-NL" sz="2400" dirty="0"/>
              <a:t>Elke klas een eigen mentor die stimuleert bij schoolwerk. De </a:t>
            </a:r>
          </a:p>
          <a:p>
            <a:r>
              <a:rPr lang="nl-NL" sz="2400" dirty="0"/>
              <a:t>Mentor is de spil in de begeleiding van leerlingen en het eerste aanspreekpunt voor ouder(s)/verzorger(s) </a:t>
            </a:r>
          </a:p>
          <a:p>
            <a:r>
              <a:rPr lang="nl-NL" sz="2400" dirty="0"/>
              <a:t>Extra hulp en begeleiding indien nodig, bijvoorbeeld door Remedial Teaching </a:t>
            </a:r>
          </a:p>
        </p:txBody>
      </p:sp>
    </p:spTree>
    <p:extLst>
      <p:ext uri="{BB962C8B-B14F-4D97-AF65-F5344CB8AC3E}">
        <p14:creationId xmlns:p14="http://schemas.microsoft.com/office/powerpoint/2010/main" val="2797695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3756A-37D9-A140-856D-6CE3986C3196}"/>
              </a:ext>
            </a:extLst>
          </p:cNvPr>
          <p:cNvSpPr>
            <a:spLocks noGrp="1"/>
          </p:cNvSpPr>
          <p:nvPr>
            <p:ph type="title"/>
          </p:nvPr>
        </p:nvSpPr>
        <p:spPr/>
        <p:txBody>
          <a:bodyPr>
            <a:normAutofit/>
          </a:bodyPr>
          <a:lstStyle/>
          <a:p>
            <a:r>
              <a:rPr lang="nl-NL" dirty="0"/>
              <a:t>Film en interview leerlingen &amp; docenten</a:t>
            </a:r>
          </a:p>
        </p:txBody>
      </p:sp>
      <p:pic>
        <p:nvPicPr>
          <p:cNvPr id="4" name="Onlinemedia 3" descr="Christelijk College Zeist Film">
            <a:hlinkClick r:id="" action="ppaction://media"/>
            <a:extLst>
              <a:ext uri="{FF2B5EF4-FFF2-40B4-BE49-F238E27FC236}">
                <a16:creationId xmlns:a16="http://schemas.microsoft.com/office/drawing/2014/main" id="{8EDE1C54-A7BF-1F45-B3BF-34F46DBBDC07}"/>
              </a:ext>
            </a:extLst>
          </p:cNvPr>
          <p:cNvPicPr>
            <a:picLocks noGrp="1" noRot="1" noChangeAspect="1"/>
          </p:cNvPicPr>
          <p:nvPr>
            <p:ph idx="1"/>
            <a:videoFile r:link="rId1"/>
          </p:nvPr>
        </p:nvPicPr>
        <p:blipFill>
          <a:blip r:embed="rId3"/>
          <a:stretch>
            <a:fillRect/>
          </a:stretch>
        </p:blipFill>
        <p:spPr>
          <a:xfrm>
            <a:off x="3128004" y="2177093"/>
            <a:ext cx="5935992" cy="3354062"/>
          </a:xfrm>
          <a:prstGeom prst="rect">
            <a:avLst/>
          </a:prstGeom>
        </p:spPr>
      </p:pic>
    </p:spTree>
    <p:extLst>
      <p:ext uri="{BB962C8B-B14F-4D97-AF65-F5344CB8AC3E}">
        <p14:creationId xmlns:p14="http://schemas.microsoft.com/office/powerpoint/2010/main" val="122307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8">
            <a:extLst>
              <a:ext uri="{FF2B5EF4-FFF2-40B4-BE49-F238E27FC236}">
                <a16:creationId xmlns:a16="http://schemas.microsoft.com/office/drawing/2014/main" id="{08ED190A-CAC5-460E-BAAD-FD7DACCE5891}"/>
              </a:ext>
            </a:extLst>
          </p:cNvPr>
          <p:cNvSpPr txBox="1">
            <a:spLocks/>
          </p:cNvSpPr>
          <p:nvPr/>
        </p:nvSpPr>
        <p:spPr>
          <a:xfrm>
            <a:off x="1981200" y="1600201"/>
            <a:ext cx="8229600" cy="452596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fr-FR" dirty="0">
                <a:solidFill>
                  <a:schemeClr val="tx1"/>
                </a:solidFill>
                <a:sym typeface="Wingdings" pitchFamily="2" charset="2"/>
              </a:rPr>
              <a:t>	  	</a:t>
            </a:r>
            <a:br>
              <a:rPr lang="fr-FR" dirty="0">
                <a:solidFill>
                  <a:schemeClr val="tx1"/>
                </a:solidFill>
                <a:sym typeface="Wingdings" pitchFamily="2" charset="2"/>
              </a:rPr>
            </a:br>
            <a:endParaRPr lang="fr-FR" dirty="0"/>
          </a:p>
          <a:p>
            <a:endParaRPr lang="fr-FR" dirty="0"/>
          </a:p>
          <a:p>
            <a:endParaRPr lang="fr-FR" dirty="0"/>
          </a:p>
        </p:txBody>
      </p:sp>
      <p:sp>
        <p:nvSpPr>
          <p:cNvPr id="6" name="Titel 7">
            <a:extLst>
              <a:ext uri="{FF2B5EF4-FFF2-40B4-BE49-F238E27FC236}">
                <a16:creationId xmlns:a16="http://schemas.microsoft.com/office/drawing/2014/main" id="{E81657D3-F6E3-46E3-8B3C-4DA273FD6C3B}"/>
              </a:ext>
            </a:extLst>
          </p:cNvPr>
          <p:cNvSpPr>
            <a:spLocks noGrp="1"/>
          </p:cNvSpPr>
          <p:nvPr>
            <p:ph type="title"/>
          </p:nvPr>
        </p:nvSpPr>
        <p:spPr/>
        <p:txBody>
          <a:bodyPr/>
          <a:lstStyle/>
          <a:p>
            <a:r>
              <a:rPr lang="fr-FR" dirty="0" err="1"/>
              <a:t>Identiteit</a:t>
            </a:r>
            <a:endParaRPr lang="fr-FR" dirty="0"/>
          </a:p>
        </p:txBody>
      </p:sp>
      <p:sp>
        <p:nvSpPr>
          <p:cNvPr id="3" name="Tijdelijke aanduiding voor inhoud 2">
            <a:extLst>
              <a:ext uri="{FF2B5EF4-FFF2-40B4-BE49-F238E27FC236}">
                <a16:creationId xmlns:a16="http://schemas.microsoft.com/office/drawing/2014/main" id="{F7568B95-AFEA-AA44-8B78-D22D7239CFC0}"/>
              </a:ext>
            </a:extLst>
          </p:cNvPr>
          <p:cNvSpPr>
            <a:spLocks noGrp="1"/>
          </p:cNvSpPr>
          <p:nvPr>
            <p:ph sz="half" idx="1"/>
          </p:nvPr>
        </p:nvSpPr>
        <p:spPr/>
        <p:txBody>
          <a:bodyPr>
            <a:noAutofit/>
          </a:bodyPr>
          <a:lstStyle/>
          <a:p>
            <a:r>
              <a:rPr lang="nl-NL" sz="2400" dirty="0"/>
              <a:t>Hier staan wij voor en daar zijn wij trots op! Met leerlingen om trots op te zijn.</a:t>
            </a:r>
          </a:p>
          <a:p>
            <a:r>
              <a:rPr lang="nl-NL" sz="2400" dirty="0">
                <a:sym typeface="Wingdings" panose="05000000000000000000" pitchFamily="2" charset="2"/>
              </a:rPr>
              <a:t>Uit onderzoek onder leerlingen en ouders blijkt: We zijn een school met een warme, persoonlijke sfeer en een sociaal karakter. We gaan op het CCZ respectvol met elkaar om we willen dat leerlingen zich veilig en geborgen voelen.</a:t>
            </a:r>
          </a:p>
        </p:txBody>
      </p:sp>
      <p:sp>
        <p:nvSpPr>
          <p:cNvPr id="4" name="Tijdelijke aanduiding voor inhoud 3">
            <a:extLst>
              <a:ext uri="{FF2B5EF4-FFF2-40B4-BE49-F238E27FC236}">
                <a16:creationId xmlns:a16="http://schemas.microsoft.com/office/drawing/2014/main" id="{A5ECF7A5-01BA-504C-A13F-0244DAC7F3C2}"/>
              </a:ext>
            </a:extLst>
          </p:cNvPr>
          <p:cNvSpPr>
            <a:spLocks noGrp="1"/>
          </p:cNvSpPr>
          <p:nvPr>
            <p:ph sz="half" idx="2"/>
          </p:nvPr>
        </p:nvSpPr>
        <p:spPr>
          <a:xfrm>
            <a:off x="6172200" y="2438400"/>
            <a:ext cx="5181600" cy="3738562"/>
          </a:xfrm>
        </p:spPr>
        <p:txBody>
          <a:bodyPr>
            <a:noAutofit/>
          </a:bodyPr>
          <a:lstStyle/>
          <a:p>
            <a:r>
              <a:rPr lang="nl-NL" sz="2400" dirty="0">
                <a:sym typeface="Wingdings" panose="05000000000000000000" pitchFamily="2" charset="2"/>
              </a:rPr>
              <a:t>We zetten in op relatie. Relatie tussen leerlingen onderling, tussen leerling en docent en op de relatie tussen ouders en school. We hebben een actieve houding in het verbinden van onze leerlingen naar hun toekomstige rol in en voor de maatschappij. </a:t>
            </a:r>
          </a:p>
          <a:p>
            <a:r>
              <a:rPr lang="nl-NL" sz="2400" dirty="0"/>
              <a:t>Dit alles komt samen in ons logo</a:t>
            </a:r>
          </a:p>
        </p:txBody>
      </p:sp>
      <p:pic>
        <p:nvPicPr>
          <p:cNvPr id="7" name="Afbeelding 6" descr="Afbeelding met teken, meter&#10;&#10;Automatisch gegenereerde beschrijving">
            <a:extLst>
              <a:ext uri="{FF2B5EF4-FFF2-40B4-BE49-F238E27FC236}">
                <a16:creationId xmlns:a16="http://schemas.microsoft.com/office/drawing/2014/main" id="{62AB36C1-A708-4E9F-BB03-58938729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550" y="0"/>
            <a:ext cx="5717450" cy="1995687"/>
          </a:xfrm>
          <a:prstGeom prst="rect">
            <a:avLst/>
          </a:prstGeom>
        </p:spPr>
      </p:pic>
      <p:sp>
        <p:nvSpPr>
          <p:cNvPr id="8" name="Tijdelijke aanduiding voor inhoud 8">
            <a:extLst>
              <a:ext uri="{FF2B5EF4-FFF2-40B4-BE49-F238E27FC236}">
                <a16:creationId xmlns:a16="http://schemas.microsoft.com/office/drawing/2014/main" id="{FC0C7A12-A3F2-4C23-872D-F76B3D30A1E8}"/>
              </a:ext>
            </a:extLst>
          </p:cNvPr>
          <p:cNvSpPr txBox="1">
            <a:spLocks/>
          </p:cNvSpPr>
          <p:nvPr/>
        </p:nvSpPr>
        <p:spPr>
          <a:xfrm>
            <a:off x="2435950" y="404665"/>
            <a:ext cx="8229600" cy="452596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endParaRPr lang="fr-FR" dirty="0">
              <a:solidFill>
                <a:schemeClr val="tx1"/>
              </a:solidFill>
            </a:endParaRPr>
          </a:p>
          <a:p>
            <a:endParaRPr lang="fr-FR" dirty="0"/>
          </a:p>
          <a:p>
            <a:endParaRPr lang="fr-FR" dirty="0"/>
          </a:p>
        </p:txBody>
      </p:sp>
    </p:spTree>
    <p:extLst>
      <p:ext uri="{BB962C8B-B14F-4D97-AF65-F5344CB8AC3E}">
        <p14:creationId xmlns:p14="http://schemas.microsoft.com/office/powerpoint/2010/main" val="378330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fr-FR" dirty="0"/>
              <a:t>Introductieweek/ P0</a:t>
            </a:r>
          </a:p>
        </p:txBody>
      </p:sp>
      <p:sp>
        <p:nvSpPr>
          <p:cNvPr id="9" name="Tijdelijke aanduiding voor inhoud 8"/>
          <p:cNvSpPr>
            <a:spLocks noGrp="1"/>
          </p:cNvSpPr>
          <p:nvPr>
            <p:ph idx="1"/>
          </p:nvPr>
        </p:nvSpPr>
        <p:spPr/>
        <p:txBody>
          <a:bodyPr/>
          <a:lstStyle/>
          <a:p>
            <a:r>
              <a:rPr lang="fr-FR" sz="2400" dirty="0"/>
              <a:t>Wie zitten er in je klas</a:t>
            </a:r>
          </a:p>
          <a:p>
            <a:r>
              <a:rPr lang="fr-FR" sz="2400" dirty="0"/>
              <a:t>Wie is je mentor</a:t>
            </a:r>
          </a:p>
          <a:p>
            <a:r>
              <a:rPr lang="fr-FR" sz="2400" dirty="0"/>
              <a:t>Kennismaken</a:t>
            </a:r>
          </a:p>
          <a:p>
            <a:r>
              <a:rPr lang="fr-FR" sz="2400" dirty="0"/>
              <a:t>School </a:t>
            </a:r>
            <a:r>
              <a:rPr lang="fr-FR" sz="2400" dirty="0" err="1"/>
              <a:t>leren</a:t>
            </a:r>
            <a:r>
              <a:rPr lang="fr-FR" sz="2400" dirty="0"/>
              <a:t> </a:t>
            </a:r>
            <a:r>
              <a:rPr lang="fr-FR" sz="2400" dirty="0" err="1"/>
              <a:t>kennen</a:t>
            </a:r>
            <a:endParaRPr lang="fr-FR" sz="2400" dirty="0"/>
          </a:p>
          <a:p>
            <a:r>
              <a:rPr lang="fr-FR" sz="2400" dirty="0" err="1"/>
              <a:t>Uitleg</a:t>
            </a:r>
            <a:r>
              <a:rPr lang="fr-FR" sz="2400" dirty="0"/>
              <a:t> iPad</a:t>
            </a:r>
          </a:p>
          <a:p>
            <a:r>
              <a:rPr lang="fr-FR" sz="2400" dirty="0" err="1"/>
              <a:t>Uitleg</a:t>
            </a:r>
            <a:r>
              <a:rPr lang="fr-FR" sz="2400" dirty="0"/>
              <a:t> </a:t>
            </a:r>
            <a:r>
              <a:rPr lang="fr-FR" sz="2400" dirty="0" err="1"/>
              <a:t>Somtoday</a:t>
            </a:r>
            <a:endParaRPr lang="fr-FR" sz="2400" dirty="0"/>
          </a:p>
          <a:p>
            <a:endParaRPr lang="fr-FR" dirty="0"/>
          </a:p>
          <a:p>
            <a:endParaRPr lang="fr-FR" dirty="0"/>
          </a:p>
        </p:txBody>
      </p:sp>
      <p:sp>
        <p:nvSpPr>
          <p:cNvPr id="3" name="Wolk 2">
            <a:extLst>
              <a:ext uri="{FF2B5EF4-FFF2-40B4-BE49-F238E27FC236}">
                <a16:creationId xmlns:a16="http://schemas.microsoft.com/office/drawing/2014/main" id="{57B0BE18-75CA-884E-B850-4F7013B34F16}"/>
              </a:ext>
            </a:extLst>
          </p:cNvPr>
          <p:cNvSpPr/>
          <p:nvPr/>
        </p:nvSpPr>
        <p:spPr>
          <a:xfrm>
            <a:off x="5924550" y="1690688"/>
            <a:ext cx="4648200" cy="25384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p:cNvSpPr txBox="1"/>
          <p:nvPr/>
        </p:nvSpPr>
        <p:spPr>
          <a:xfrm>
            <a:off x="5996186" y="2378075"/>
            <a:ext cx="4464496" cy="1446550"/>
          </a:xfrm>
          <a:prstGeom prst="rect">
            <a:avLst/>
          </a:prstGeom>
          <a:noFill/>
        </p:spPr>
        <p:txBody>
          <a:bodyPr wrap="square" rtlCol="0">
            <a:spAutoFit/>
          </a:bodyPr>
          <a:lstStyle/>
          <a:p>
            <a:pPr algn="ctr"/>
            <a:r>
              <a:rPr lang="nl-NL" sz="4400" b="1" dirty="0">
                <a:solidFill>
                  <a:schemeClr val="bg1"/>
                </a:solidFill>
                <a:latin typeface="Calibri" panose="020F0502020204030204" pitchFamily="34" charset="0"/>
                <a:cs typeface="Calibri" panose="020F0502020204030204" pitchFamily="34" charset="0"/>
              </a:rPr>
              <a:t>Actief en vaak in spelvorm!</a:t>
            </a:r>
          </a:p>
        </p:txBody>
      </p:sp>
    </p:spTree>
    <p:extLst>
      <p:ext uri="{BB962C8B-B14F-4D97-AF65-F5344CB8AC3E}">
        <p14:creationId xmlns:p14="http://schemas.microsoft.com/office/powerpoint/2010/main" val="157923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Brugklaskamp</a:t>
            </a:r>
          </a:p>
        </p:txBody>
      </p:sp>
      <p:sp>
        <p:nvSpPr>
          <p:cNvPr id="3" name="Tijdelijke aanduiding voor inhoud 2"/>
          <p:cNvSpPr>
            <a:spLocks noGrp="1"/>
          </p:cNvSpPr>
          <p:nvPr>
            <p:ph idx="1"/>
          </p:nvPr>
        </p:nvSpPr>
        <p:spPr/>
        <p:txBody>
          <a:bodyPr>
            <a:normAutofit/>
          </a:bodyPr>
          <a:lstStyle/>
          <a:p>
            <a:r>
              <a:rPr lang="nl-NL" sz="2400" dirty="0"/>
              <a:t>Kennismaken</a:t>
            </a:r>
          </a:p>
          <a:p>
            <a:r>
              <a:rPr lang="nl-NL" sz="2400" dirty="0"/>
              <a:t>Samenwerken</a:t>
            </a:r>
          </a:p>
          <a:p>
            <a:r>
              <a:rPr lang="nl-NL" sz="2400" dirty="0"/>
              <a:t>Groepsvorming</a:t>
            </a:r>
          </a:p>
          <a:p>
            <a:r>
              <a:rPr lang="nl-NL" sz="2400" dirty="0"/>
              <a:t>Uitdagingen</a:t>
            </a:r>
          </a:p>
          <a:p>
            <a:r>
              <a:rPr lang="nl-NL" sz="2400" dirty="0"/>
              <a:t>Actief</a:t>
            </a:r>
          </a:p>
          <a:p>
            <a:r>
              <a:rPr lang="nl-NL" sz="2400" dirty="0"/>
              <a:t>Grenzen tegenkomen of juist verleggen</a:t>
            </a:r>
          </a:p>
        </p:txBody>
      </p:sp>
    </p:spTree>
    <p:extLst>
      <p:ext uri="{BB962C8B-B14F-4D97-AF65-F5344CB8AC3E}">
        <p14:creationId xmlns:p14="http://schemas.microsoft.com/office/powerpoint/2010/main" val="207443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06794" y="1376153"/>
            <a:ext cx="3812971" cy="2926206"/>
          </a:xfrm>
          <a:prstGeom prst="rect">
            <a:avLst/>
          </a:prstGeom>
        </p:spPr>
      </p:pic>
      <p:pic>
        <p:nvPicPr>
          <p:cNvPr id="10" name="Afbeelding 9"/>
          <p:cNvPicPr>
            <a:picLocks noChangeAspect="1"/>
          </p:cNvPicPr>
          <p:nvPr/>
        </p:nvPicPr>
        <p:blipFill rotWithShape="1">
          <a:blip r:embed="rId3">
            <a:extLst>
              <a:ext uri="{28A0092B-C50C-407E-A947-70E740481C1C}">
                <a14:useLocalDpi xmlns:a14="http://schemas.microsoft.com/office/drawing/2010/main" val="0"/>
              </a:ext>
            </a:extLst>
          </a:blip>
          <a:srcRect r="25175" b="9514"/>
          <a:stretch/>
        </p:blipFill>
        <p:spPr>
          <a:xfrm rot="5400000">
            <a:off x="719496" y="1115974"/>
            <a:ext cx="3806841" cy="3452696"/>
          </a:xfrm>
          <a:prstGeom prst="rect">
            <a:avLst/>
          </a:prstGeom>
        </p:spPr>
      </p:pic>
      <p:pic>
        <p:nvPicPr>
          <p:cNvPr id="7" name="Afbeelding 6">
            <a:extLst>
              <a:ext uri="{FF2B5EF4-FFF2-40B4-BE49-F238E27FC236}">
                <a16:creationId xmlns:a16="http://schemas.microsoft.com/office/drawing/2014/main" id="{2EC09392-2DD5-0B4B-ACE4-89BD87C9E18E}"/>
              </a:ext>
            </a:extLst>
          </p:cNvPr>
          <p:cNvPicPr>
            <a:picLocks noChangeAspect="1"/>
          </p:cNvPicPr>
          <p:nvPr/>
        </p:nvPicPr>
        <p:blipFill rotWithShape="1">
          <a:blip r:embed="rId4">
            <a:extLst>
              <a:ext uri="{28A0092B-C50C-407E-A947-70E740481C1C}">
                <a14:useLocalDpi xmlns:a14="http://schemas.microsoft.com/office/drawing/2010/main" val="0"/>
              </a:ext>
            </a:extLst>
          </a:blip>
          <a:srcRect b="17893"/>
          <a:stretch/>
        </p:blipFill>
        <p:spPr>
          <a:xfrm>
            <a:off x="4623372" y="932770"/>
            <a:ext cx="3452698" cy="2051137"/>
          </a:xfrm>
          <a:prstGeom prst="rect">
            <a:avLst/>
          </a:prstGeom>
        </p:spPr>
      </p:pic>
    </p:spTree>
    <p:extLst>
      <p:ext uri="{BB962C8B-B14F-4D97-AF65-F5344CB8AC3E}">
        <p14:creationId xmlns:p14="http://schemas.microsoft.com/office/powerpoint/2010/main" val="1880873966"/>
      </p:ext>
    </p:extLst>
  </p:cSld>
  <p:clrMapOvr>
    <a:masterClrMapping/>
  </p:clrMapOvr>
</p:sld>
</file>

<file path=ppt/theme/theme1.xml><?xml version="1.0" encoding="utf-8"?>
<a:theme xmlns:a="http://schemas.openxmlformats.org/drawingml/2006/main" name="CCZ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Z" id="{06822105-0813-A642-8DD5-41724CBBA8A2}" vid="{DA83A034-9BB3-CE4A-96B4-9E4E845B51EF}"/>
    </a:ext>
  </a:extLst>
</a:theme>
</file>

<file path=docProps/app.xml><?xml version="1.0" encoding="utf-8"?>
<Properties xmlns="http://schemas.openxmlformats.org/officeDocument/2006/extended-properties" xmlns:vt="http://schemas.openxmlformats.org/officeDocument/2006/docPropsVTypes">
  <Template/>
  <TotalTime>192</TotalTime>
  <Words>746</Words>
  <Application>Microsoft Office PowerPoint</Application>
  <PresentationFormat>Breedbeeld</PresentationFormat>
  <Paragraphs>146</Paragraphs>
  <Slides>23</Slides>
  <Notes>0</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Symbol</vt:lpstr>
      <vt:lpstr>Verdana</vt:lpstr>
      <vt:lpstr>Wingdings</vt:lpstr>
      <vt:lpstr>CCZ master</vt:lpstr>
      <vt:lpstr>Welkom op de informatieavond  Christelijk College Zeist</vt:lpstr>
      <vt:lpstr>CCZ</vt:lpstr>
      <vt:lpstr>Missie</vt:lpstr>
      <vt:lpstr>Pedagogische visie </vt:lpstr>
      <vt:lpstr>Film en interview leerlingen &amp; docenten</vt:lpstr>
      <vt:lpstr>Identiteit</vt:lpstr>
      <vt:lpstr>Introductieweek/ P0</vt:lpstr>
      <vt:lpstr>Brugklaskamp</vt:lpstr>
      <vt:lpstr>PowerPoint-presentatie</vt:lpstr>
      <vt:lpstr>PowerPoint-presentatie</vt:lpstr>
      <vt:lpstr>AVO vakken</vt:lpstr>
      <vt:lpstr>Lesrooster</vt:lpstr>
      <vt:lpstr>Praktijkvakken</vt:lpstr>
      <vt:lpstr>Leren door te doen  Leren door te ontdekken  Leren door te beleven</vt:lpstr>
      <vt:lpstr>iPad onderwijs</vt:lpstr>
      <vt:lpstr>CCZ APP</vt:lpstr>
      <vt:lpstr>Loopbaan CCZ</vt:lpstr>
      <vt:lpstr>Na het CCZ?</vt:lpstr>
      <vt:lpstr>Leerlingbespreking</vt:lpstr>
      <vt:lpstr>Aanmelden</vt:lpstr>
      <vt:lpstr>Kennis maken met de school? </vt:lpstr>
      <vt:lpstr>Kennis maken met de school? </vt:lpstr>
      <vt:lpstr>Voor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op het Christelijk College Zeist</dc:title>
  <dc:creator>Rutger Visscher</dc:creator>
  <cp:lastModifiedBy>Annelies Wildschut</cp:lastModifiedBy>
  <cp:revision>30</cp:revision>
  <dcterms:created xsi:type="dcterms:W3CDTF">2020-10-30T14:49:14Z</dcterms:created>
  <dcterms:modified xsi:type="dcterms:W3CDTF">2021-12-13T16:13:49Z</dcterms:modified>
</cp:coreProperties>
</file>